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1.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3B82F6"/>
            </a:solidFill>
            <a:effectLst/>
          </c:spPr>
          <c:invertIfNegative val="0"/>
          <c:dLbls>
            <c:numFmt formatCode="#,##0" sourceLinked="0"/>
            <c:txPr>
              <a:bodyPr/>
              <a:lstStyle/>
              <a:p>
                <a:pPr>
                  <a:defRPr b="0" i="0" strike="noStrike" sz="1000" u="none">
                    <a:solidFill>
                      <a:srgbClr val="0F172A"/>
                    </a:solidFill>
                    <a:latin typeface="Calibri"/>
                  </a:defRPr>
                </a:pPr>
              </a:p>
            </c:txPr>
            <c:showLegendKey val="0"/>
            <c:showVal val="1"/>
            <c:showCatName val="0"/>
            <c:showSerName val="0"/>
            <c:showPercent val="0"/>
            <c:showBubbleSize val="0"/>
            <c:showLeaderLines val="0"/>
          </c:dLbls>
          <c:dPt>
            <c:idx val="0"/>
            <c:invertIfNegative val="0"/>
            <c:bubble3D val="0"/>
            <c:spPr>
              <a:solidFill>
                <a:srgbClr val="3B82F6"/>
              </a:solidFill>
              <a:effectLst/>
            </c:spPr>
          </c:dPt>
          <c:dPt>
            <c:idx val="1"/>
            <c:invertIfNegative val="0"/>
            <c:bubble3D val="0"/>
            <c:spPr>
              <a:solidFill>
                <a:srgbClr val="10B981"/>
              </a:solidFill>
              <a:effectLst/>
            </c:spPr>
          </c:dPt>
          <c:dPt>
            <c:idx val="2"/>
            <c:invertIfNegative val="0"/>
            <c:bubble3D val="0"/>
            <c:spPr>
              <a:solidFill>
                <a:srgbClr val="F59E0B"/>
              </a:solidFill>
              <a:effectLst/>
            </c:spPr>
          </c:dPt>
          <c:dPt>
            <c:idx val="3"/>
            <c:invertIfNegative val="0"/>
            <c:bubble3D val="0"/>
            <c:spPr>
              <a:solidFill>
                <a:srgbClr val="EF4444"/>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0F172A"/>
                  </a:solidFill>
                  <a:latin typeface="Calibri"/>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0F172A"/>
              </a:solidFill>
              <a:latin typeface="Calibri"/>
              <a:cs typeface="Calibri"/>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svg"/><Relationship Id="rId11" Type="http://schemas.openxmlformats.org/officeDocument/2006/relationships/image" Target="../media/image-1-11.png"/><Relationship Id="rId12" Type="http://schemas.openxmlformats.org/officeDocument/2006/relationships/image" Target="../media/image-1-12.sv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hoto-1620712943543-bcc4688e7485"/><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ico"/><Relationship Id="rId21" Type="http://schemas.openxmlformats.org/officeDocument/2006/relationships/slideLayout" Target="../slideLayouts/slideLayout1.xml"/><Relationship Id="rId2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ico"/><Relationship Id="rId17" Type="http://schemas.openxmlformats.org/officeDocument/2006/relationships/slideLayout" Target="../slideLayouts/slideLayout1.xml"/><Relationship Id="rId1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ico"/><Relationship Id="rId12" Type="http://schemas.openxmlformats.org/officeDocument/2006/relationships/slideLayout" Target="../slideLayouts/slideLayout1.xml"/><Relationship Id="rId1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svg"/><Relationship Id="rId11" Type="http://schemas.openxmlformats.org/officeDocument/2006/relationships/image" Target="../media/image-12-11.png"/><Relationship Id="rId12" Type="http://schemas.openxmlformats.org/officeDocument/2006/relationships/image" Target="../media/image-12-12.svg"/><Relationship Id="rId13" Type="http://schemas.openxmlformats.org/officeDocument/2006/relationships/image" Target="../media/image-12-13.png"/><Relationship Id="rId14" Type="http://schemas.openxmlformats.org/officeDocument/2006/relationships/image" Target="../media/image-12-14.svg"/><Relationship Id="rId15" Type="http://schemas.openxmlformats.org/officeDocument/2006/relationships/image" Target="../media/image-12-15.png"/><Relationship Id="rId16" Type="http://schemas.openxmlformats.org/officeDocument/2006/relationships/image" Target="../media/image-12-16.pn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ico"/><Relationship Id="rId22" Type="http://schemas.openxmlformats.org/officeDocument/2006/relationships/slideLayout" Target="../slideLayouts/slideLayout1.xml"/><Relationship Id="rId2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ico"/><Relationship Id="rId12" Type="http://schemas.openxmlformats.org/officeDocument/2006/relationships/slideLayout" Target="../slideLayouts/slideLayout1.xml"/><Relationship Id="rId1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ico"/><Relationship Id="rId12" Type="http://schemas.openxmlformats.org/officeDocument/2006/relationships/slideLayout" Target="../slideLayouts/slideLayout1.xml"/><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9" Type="http://schemas.openxmlformats.org/officeDocument/2006/relationships/chart" Target="/ppt/charts/chart1.xml"/><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10" Type="http://schemas.openxmlformats.org/officeDocument/2006/relationships/image" Target="../media/image-4-9.ico"/><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ico"/><Relationship Id="rId16" Type="http://schemas.openxmlformats.org/officeDocument/2006/relationships/slideLayout" Target="../slideLayouts/slideLayout1.xml"/><Relationship Id="rId1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hoto-1613206485477-34b2b17fa93f"/><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ico"/><Relationship Id="rId13" Type="http://schemas.openxmlformats.org/officeDocument/2006/relationships/slideLayout" Target="../slideLayouts/slideLayout1.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ico"/><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ico"/><Relationship Id="rId17" Type="http://schemas.openxmlformats.org/officeDocument/2006/relationships/slideLayout" Target="../slideLayouts/slideLayout1.xml"/><Relationship Id="rId1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ico"/><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000800" y="634984"/>
            <a:ext cx="3555911" cy="5587860"/>
          </a:xfrm>
          <a:prstGeom prst="rect">
            <a:avLst/>
          </a:prstGeom>
        </p:spPr>
      </p:pic>
      <p:pic>
        <p:nvPicPr>
          <p:cNvPr id="3" name="Image 1" descr="preencoded.png">    </p:cNvPr>
          <p:cNvPicPr>
            <a:picLocks noChangeAspect="1"/>
          </p:cNvPicPr>
          <p:nvPr/>
        </p:nvPicPr>
        <p:blipFill>
          <a:blip r:embed="rId2"/>
          <a:stretch>
            <a:fillRect/>
          </a:stretch>
        </p:blipFill>
        <p:spPr>
          <a:xfrm>
            <a:off x="4876678" y="190495"/>
            <a:ext cx="1904952" cy="1904952"/>
          </a:xfrm>
          <a:prstGeom prst="rect">
            <a:avLst/>
          </a:prstGeom>
        </p:spPr>
      </p:pic>
      <p:pic>
        <p:nvPicPr>
          <p:cNvPr id="4" name="Image 2" descr="preencoded.png">    </p:cNvPr>
          <p:cNvPicPr>
            <a:picLocks noChangeAspect="1"/>
          </p:cNvPicPr>
          <p:nvPr/>
        </p:nvPicPr>
        <p:blipFill>
          <a:blip r:embed="rId3"/>
          <a:stretch>
            <a:fillRect/>
          </a:stretch>
        </p:blipFill>
        <p:spPr>
          <a:xfrm>
            <a:off x="8000800" y="634984"/>
            <a:ext cx="3555911" cy="5587860"/>
          </a:xfrm>
          <a:prstGeom prst="rect">
            <a:avLst/>
          </a:prstGeom>
        </p:spPr>
      </p:pic>
      <p:pic>
        <p:nvPicPr>
          <p:cNvPr id="5" name="Image 3" descr="preencoded.png">    </p:cNvPr>
          <p:cNvPicPr>
            <a:picLocks noChangeAspect="1"/>
          </p:cNvPicPr>
          <p:nvPr/>
        </p:nvPicPr>
        <p:blipFill>
          <a:blip r:embed="rId4"/>
          <a:stretch>
            <a:fillRect/>
          </a:stretch>
        </p:blipFill>
        <p:spPr>
          <a:xfrm>
            <a:off x="4876678" y="190495"/>
            <a:ext cx="1904952" cy="1904952"/>
          </a:xfrm>
          <a:prstGeom prst="rect">
            <a:avLst/>
          </a:prstGeom>
        </p:spPr>
      </p:pic>
      <p:pic>
        <p:nvPicPr>
          <p:cNvPr id="6" name="Image 4"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4905" y="5841854"/>
            <a:ext cx="761981" cy="761981"/>
          </a:xfrm>
          <a:prstGeom prst="rect">
            <a:avLst/>
          </a:prstGeom>
        </p:spPr>
      </p:pic>
      <p:pic>
        <p:nvPicPr>
          <p:cNvPr id="7" name="Image 5"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7733" y="126997"/>
            <a:ext cx="1478242" cy="1523962"/>
          </a:xfrm>
          <a:prstGeom prst="rect">
            <a:avLst/>
          </a:prstGeom>
        </p:spPr>
      </p:pic>
      <p:pic>
        <p:nvPicPr>
          <p:cNvPr id="8" name="Image 6"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84905" y="5841854"/>
            <a:ext cx="761981" cy="761981"/>
          </a:xfrm>
          <a:prstGeom prst="rect">
            <a:avLst/>
          </a:prstGeom>
        </p:spPr>
      </p:pic>
      <p:pic>
        <p:nvPicPr>
          <p:cNvPr id="9" name="Image 7"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67733" y="126997"/>
            <a:ext cx="1478242" cy="1523962"/>
          </a:xfrm>
          <a:prstGeom prst="rect">
            <a:avLst/>
          </a:prstGeom>
        </p:spPr>
      </p:pic>
      <p:pic>
        <p:nvPicPr>
          <p:cNvPr id="10" name="Image 8" descr="preencoded.png">    </p:cNvPr>
          <p:cNvPicPr>
            <a:picLocks noChangeAspect="1"/>
          </p:cNvPicPr>
          <p:nvPr/>
        </p:nvPicPr>
        <p:blipFill>
          <a:blip r:embed="rId13"/>
          <a:stretch>
            <a:fillRect/>
          </a:stretch>
        </p:blipFill>
        <p:spPr>
          <a:xfrm>
            <a:off x="0" y="6730832"/>
            <a:ext cx="5079873" cy="81448"/>
          </a:xfrm>
          <a:prstGeom prst="rect">
            <a:avLst/>
          </a:prstGeom>
        </p:spPr>
      </p:pic>
      <p:pic>
        <p:nvPicPr>
          <p:cNvPr id="11" name="Image 9" descr="preencoded.png">    </p:cNvPr>
          <p:cNvPicPr>
            <a:picLocks noChangeAspect="1"/>
          </p:cNvPicPr>
          <p:nvPr/>
        </p:nvPicPr>
        <p:blipFill>
          <a:blip r:embed="rId14"/>
          <a:stretch>
            <a:fillRect/>
          </a:stretch>
        </p:blipFill>
        <p:spPr>
          <a:xfrm>
            <a:off x="0" y="6730832"/>
            <a:ext cx="5079873" cy="81448"/>
          </a:xfrm>
          <a:prstGeom prst="rect">
            <a:avLst/>
          </a:prstGeom>
        </p:spPr>
      </p:pic>
      <p:pic>
        <p:nvPicPr>
          <p:cNvPr id="12" name="Image 10"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15"/>
          <a:srcRect l="0" r="0" t="0" b="0"/>
          <a:stretch/>
        </p:blipFill>
        <p:spPr>
          <a:xfrm>
            <a:off x="8127797" y="761981"/>
            <a:ext cx="3301917" cy="5333867"/>
          </a:xfrm>
          <a:prstGeom prst="rect">
            <a:avLst/>
          </a:prstGeom>
        </p:spPr>
      </p:pic>
      <p:pic>
        <p:nvPicPr>
          <p:cNvPr id="13" name="Image 11" descr="preencoded.png">    </p:cNvPr>
          <p:cNvPicPr>
            <a:picLocks noChangeAspect="1"/>
          </p:cNvPicPr>
          <p:nvPr/>
        </p:nvPicPr>
        <p:blipFill>
          <a:blip r:embed="rId16"/>
          <a:stretch>
            <a:fillRect/>
          </a:stretch>
        </p:blipFill>
        <p:spPr>
          <a:xfrm>
            <a:off x="292093" y="304792"/>
            <a:ext cx="812780" cy="812780"/>
          </a:xfrm>
          <a:prstGeom prst="rect">
            <a:avLst/>
          </a:prstGeom>
        </p:spPr>
      </p:pic>
      <p:pic>
        <p:nvPicPr>
          <p:cNvPr id="14" name="Image 12" descr="preencoded.png">    </p:cNvPr>
          <p:cNvPicPr>
            <a:picLocks noChangeAspect="1"/>
          </p:cNvPicPr>
          <p:nvPr/>
        </p:nvPicPr>
        <p:blipFill>
          <a:blip r:embed="rId17"/>
          <a:stretch>
            <a:fillRect/>
          </a:stretch>
        </p:blipFill>
        <p:spPr>
          <a:xfrm>
            <a:off x="292093" y="304792"/>
            <a:ext cx="812780" cy="812780"/>
          </a:xfrm>
          <a:prstGeom prst="rect">
            <a:avLst/>
          </a:prstGeom>
        </p:spPr>
      </p:pic>
      <p:pic>
        <p:nvPicPr>
          <p:cNvPr id="15" name="Image 13" descr="preencoded.png">    </p:cNvPr>
          <p:cNvPicPr>
            <a:picLocks noChangeAspect="1"/>
          </p:cNvPicPr>
          <p:nvPr/>
        </p:nvPicPr>
        <p:blipFill>
          <a:blip r:embed="rId18"/>
          <a:stretch>
            <a:fillRect/>
          </a:stretch>
        </p:blipFill>
        <p:spPr>
          <a:xfrm>
            <a:off x="0" y="0"/>
            <a:ext cx="12145975" cy="101597"/>
          </a:xfrm>
          <a:prstGeom prst="rect">
            <a:avLst/>
          </a:prstGeom>
        </p:spPr>
      </p:pic>
      <p:pic>
        <p:nvPicPr>
          <p:cNvPr id="16" name="Image 14" descr="preencoded.png">    </p:cNvPr>
          <p:cNvPicPr>
            <a:picLocks noChangeAspect="1"/>
          </p:cNvPicPr>
          <p:nvPr/>
        </p:nvPicPr>
        <p:blipFill>
          <a:blip r:embed="rId19"/>
          <a:stretch>
            <a:fillRect/>
          </a:stretch>
        </p:blipFill>
        <p:spPr>
          <a:xfrm>
            <a:off x="0" y="0"/>
            <a:ext cx="12145975" cy="101597"/>
          </a:xfrm>
          <a:prstGeom prst="rect">
            <a:avLst/>
          </a:prstGeom>
        </p:spPr>
      </p:pic>
      <p:sp>
        <p:nvSpPr>
          <p:cNvPr id="17" name="Text 0"/>
          <p:cNvSpPr/>
          <p:nvPr/>
        </p:nvSpPr>
        <p:spPr>
          <a:xfrm>
            <a:off x="355591" y="1422364"/>
            <a:ext cx="7111822" cy="1777956"/>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AI in the Classroom: Transforming Education
</a:t>
            </a:r>
            <a:endParaRPr lang="en-US" sz="3200" dirty="0"/>
          </a:p>
        </p:txBody>
      </p:sp>
      <p:sp>
        <p:nvSpPr>
          <p:cNvPr id="18" name="Text 1"/>
          <p:cNvSpPr/>
          <p:nvPr/>
        </p:nvSpPr>
        <p:spPr>
          <a:xfrm>
            <a:off x="330192" y="2628834"/>
            <a:ext cx="6603835" cy="2682173"/>
          </a:xfrm>
          <a:prstGeom prst="rect">
            <a:avLst/>
          </a:prstGeom>
          <a:noFill/>
          <a:ln/>
        </p:spPr>
        <p:txBody>
          <a:bodyPr wrap="square" lIns="1016" tIns="1016" rIns="1016" bIns="1016" rtlCol="0" anchor="t"/>
          <a:lstStyle/>
          <a:p>
            <a:pPr algn="l" indent="0" marL="0">
              <a:lnSpc>
                <a:spcPct val="120000"/>
              </a:lnSpc>
              <a:buNone/>
            </a:pPr>
            <a:r>
              <a:rPr lang="en-US" sz="1400" dirty="0">
                <a:solidFill>
                  <a:srgbClr val="475569"/>
                </a:solidFill>
                <a:latin typeface="Calibri" pitchFamily="34" charset="0"/>
                <a:ea typeface="Calibri" pitchFamily="34" charset="-122"/>
                <a:cs typeface="Calibri"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400" dirty="0"/>
          </a:p>
        </p:txBody>
      </p:sp>
      <p:pic>
        <p:nvPicPr>
          <p:cNvPr id="19" name="Image 15" descr="http://127.0.0.1:3000/slidemaker_favicon.ico">    </p:cNvPr>
          <p:cNvPicPr>
            <a:picLocks noChangeAspect="1"/>
          </p:cNvPicPr>
          <p:nvPr/>
        </p:nvPicPr>
        <p:blipFill>
          <a:blip r:embed="rId20"/>
          <a:srcRect l="0" r="0" t="0" b="0"/>
          <a:stretch/>
        </p:blipFill>
        <p:spPr>
          <a:xfrm>
            <a:off x="10477238" y="6235544"/>
            <a:ext cx="139697" cy="139697"/>
          </a:xfrm>
          <a:prstGeom prst="rect">
            <a:avLst/>
          </a:prstGeom>
        </p:spPr>
      </p:pic>
      <p:sp>
        <p:nvSpPr>
          <p:cNvPr id="20"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667733" y="507987"/>
            <a:ext cx="1269968" cy="1523962"/>
          </a:xfrm>
          <a:prstGeom prst="rect">
            <a:avLst/>
          </a:prstGeom>
        </p:spPr>
      </p:pic>
      <p:pic>
        <p:nvPicPr>
          <p:cNvPr id="3" name="Image 1" descr="preencoded.png">    </p:cNvPr>
          <p:cNvPicPr>
            <a:picLocks noChangeAspect="1"/>
          </p:cNvPicPr>
          <p:nvPr/>
        </p:nvPicPr>
        <p:blipFill>
          <a:blip r:embed="rId2"/>
          <a:stretch>
            <a:fillRect/>
          </a:stretch>
        </p:blipFill>
        <p:spPr>
          <a:xfrm>
            <a:off x="253994" y="4825879"/>
            <a:ext cx="1269968" cy="1523962"/>
          </a:xfrm>
          <a:prstGeom prst="rect">
            <a:avLst/>
          </a:prstGeom>
        </p:spPr>
      </p:pic>
      <p:pic>
        <p:nvPicPr>
          <p:cNvPr id="4" name="Image 2" descr="preencoded.png">    </p:cNvPr>
          <p:cNvPicPr>
            <a:picLocks noChangeAspect="1"/>
          </p:cNvPicPr>
          <p:nvPr/>
        </p:nvPicPr>
        <p:blipFill>
          <a:blip r:embed="rId3"/>
          <a:stretch>
            <a:fillRect/>
          </a:stretch>
        </p:blipFill>
        <p:spPr>
          <a:xfrm>
            <a:off x="10667733" y="507987"/>
            <a:ext cx="1269968" cy="1523962"/>
          </a:xfrm>
          <a:prstGeom prst="rect">
            <a:avLst/>
          </a:prstGeom>
        </p:spPr>
      </p:pic>
      <p:pic>
        <p:nvPicPr>
          <p:cNvPr id="5" name="Image 3" descr="preencoded.png">    </p:cNvPr>
          <p:cNvPicPr>
            <a:picLocks noChangeAspect="1"/>
          </p:cNvPicPr>
          <p:nvPr/>
        </p:nvPicPr>
        <p:blipFill>
          <a:blip r:embed="rId4"/>
          <a:stretch>
            <a:fillRect/>
          </a:stretch>
        </p:blipFill>
        <p:spPr>
          <a:xfrm>
            <a:off x="253994" y="4825879"/>
            <a:ext cx="1269968" cy="1523962"/>
          </a:xfrm>
          <a:prstGeom prst="rect">
            <a:avLst/>
          </a:prstGeom>
        </p:spPr>
      </p:pic>
      <p:pic>
        <p:nvPicPr>
          <p:cNvPr id="6" name="Image 4" descr="preencoded.png">    </p:cNvPr>
          <p:cNvPicPr>
            <a:picLocks noChangeAspect="1"/>
          </p:cNvPicPr>
          <p:nvPr/>
        </p:nvPicPr>
        <p:blipFill>
          <a:blip r:embed="rId5"/>
          <a:stretch>
            <a:fillRect/>
          </a:stretch>
        </p:blipFill>
        <p:spPr>
          <a:xfrm>
            <a:off x="253994" y="4825879"/>
            <a:ext cx="1269968" cy="1523962"/>
          </a:xfrm>
          <a:prstGeom prst="rect">
            <a:avLst/>
          </a:prstGeom>
        </p:spPr>
      </p:pic>
      <p:pic>
        <p:nvPicPr>
          <p:cNvPr id="7" name="Image 5" descr="preencoded.png">    </p:cNvPr>
          <p:cNvPicPr>
            <a:picLocks noChangeAspect="1"/>
          </p:cNvPicPr>
          <p:nvPr/>
        </p:nvPicPr>
        <p:blipFill>
          <a:blip r:embed="rId6"/>
          <a:stretch>
            <a:fillRect/>
          </a:stretch>
        </p:blipFill>
        <p:spPr>
          <a:xfrm>
            <a:off x="10667733" y="507987"/>
            <a:ext cx="1269968" cy="1523962"/>
          </a:xfrm>
          <a:prstGeom prst="rect">
            <a:avLst/>
          </a:prstGeom>
        </p:spPr>
      </p:pic>
      <p:pic>
        <p:nvPicPr>
          <p:cNvPr id="8" name="Image 6" descr="preencoded.png">    </p:cNvPr>
          <p:cNvPicPr>
            <a:picLocks noChangeAspect="1"/>
          </p:cNvPicPr>
          <p:nvPr/>
        </p:nvPicPr>
        <p:blipFill>
          <a:blip r:embed="rId7"/>
          <a:stretch>
            <a:fillRect/>
          </a:stretch>
        </p:blipFill>
        <p:spPr>
          <a:xfrm>
            <a:off x="11048724" y="4063898"/>
            <a:ext cx="761981" cy="761981"/>
          </a:xfrm>
          <a:prstGeom prst="rect">
            <a:avLst/>
          </a:prstGeom>
        </p:spPr>
      </p:pic>
      <p:pic>
        <p:nvPicPr>
          <p:cNvPr id="9" name="Image 7" descr="preencoded.png">    </p:cNvPr>
          <p:cNvPicPr>
            <a:picLocks noChangeAspect="1"/>
          </p:cNvPicPr>
          <p:nvPr/>
        </p:nvPicPr>
        <p:blipFill>
          <a:blip r:embed="rId8"/>
          <a:stretch>
            <a:fillRect/>
          </a:stretch>
        </p:blipFill>
        <p:spPr>
          <a:xfrm>
            <a:off x="380990" y="2031949"/>
            <a:ext cx="761981" cy="761981"/>
          </a:xfrm>
          <a:prstGeom prst="rect">
            <a:avLst/>
          </a:prstGeom>
        </p:spPr>
      </p:pic>
      <p:pic>
        <p:nvPicPr>
          <p:cNvPr id="10" name="Image 8" descr="preencoded.png">    </p:cNvPr>
          <p:cNvPicPr>
            <a:picLocks noChangeAspect="1"/>
          </p:cNvPicPr>
          <p:nvPr/>
        </p:nvPicPr>
        <p:blipFill>
          <a:blip r:embed="rId9"/>
          <a:stretch>
            <a:fillRect/>
          </a:stretch>
        </p:blipFill>
        <p:spPr>
          <a:xfrm>
            <a:off x="11048724" y="4063898"/>
            <a:ext cx="761981" cy="761981"/>
          </a:xfrm>
          <a:prstGeom prst="rect">
            <a:avLst/>
          </a:prstGeom>
        </p:spPr>
      </p:pic>
      <p:pic>
        <p:nvPicPr>
          <p:cNvPr id="11" name="Image 9" descr="preencoded.png">    </p:cNvPr>
          <p:cNvPicPr>
            <a:picLocks noChangeAspect="1"/>
          </p:cNvPicPr>
          <p:nvPr/>
        </p:nvPicPr>
        <p:blipFill>
          <a:blip r:embed="rId10"/>
          <a:stretch>
            <a:fillRect/>
          </a:stretch>
        </p:blipFill>
        <p:spPr>
          <a:xfrm>
            <a:off x="380990" y="2031949"/>
            <a:ext cx="761981" cy="761981"/>
          </a:xfrm>
          <a:prstGeom prst="rect">
            <a:avLst/>
          </a:prstGeom>
        </p:spPr>
      </p:pic>
      <p:pic>
        <p:nvPicPr>
          <p:cNvPr id="12" name="Image 10" descr="preencoded.png">    </p:cNvPr>
          <p:cNvPicPr>
            <a:picLocks noChangeAspect="1"/>
          </p:cNvPicPr>
          <p:nvPr/>
        </p:nvPicPr>
        <p:blipFill>
          <a:blip r:embed="rId11"/>
          <a:stretch>
            <a:fillRect/>
          </a:stretch>
        </p:blipFill>
        <p:spPr>
          <a:xfrm>
            <a:off x="380990" y="2031949"/>
            <a:ext cx="761981" cy="761981"/>
          </a:xfrm>
          <a:prstGeom prst="rect">
            <a:avLst/>
          </a:prstGeom>
        </p:spPr>
      </p:pic>
      <p:pic>
        <p:nvPicPr>
          <p:cNvPr id="13" name="Image 11" descr="preencoded.png">    </p:cNvPr>
          <p:cNvPicPr>
            <a:picLocks noChangeAspect="1"/>
          </p:cNvPicPr>
          <p:nvPr/>
        </p:nvPicPr>
        <p:blipFill>
          <a:blip r:embed="rId12"/>
          <a:stretch>
            <a:fillRect/>
          </a:stretch>
        </p:blipFill>
        <p:spPr>
          <a:xfrm>
            <a:off x="11048724" y="4063898"/>
            <a:ext cx="761981" cy="761981"/>
          </a:xfrm>
          <a:prstGeom prst="rect">
            <a:avLst/>
          </a:prstGeom>
        </p:spPr>
      </p:pic>
      <p:pic>
        <p:nvPicPr>
          <p:cNvPr id="14" name="Image 12" descr="preencoded.png">    </p:cNvPr>
          <p:cNvPicPr>
            <a:picLocks noChangeAspect="1"/>
          </p:cNvPicPr>
          <p:nvPr/>
        </p:nvPicPr>
        <p:blipFill>
          <a:blip r:embed="rId13"/>
          <a:stretch>
            <a:fillRect/>
          </a:stretch>
        </p:blipFill>
        <p:spPr>
          <a:xfrm>
            <a:off x="0" y="0"/>
            <a:ext cx="12145975" cy="76198"/>
          </a:xfrm>
          <a:prstGeom prst="rect">
            <a:avLst/>
          </a:prstGeom>
        </p:spPr>
      </p:pic>
      <p:pic>
        <p:nvPicPr>
          <p:cNvPr id="15" name="Image 13" descr="preencoded.png">    </p:cNvPr>
          <p:cNvPicPr>
            <a:picLocks noChangeAspect="1"/>
          </p:cNvPicPr>
          <p:nvPr/>
        </p:nvPicPr>
        <p:blipFill>
          <a:blip r:embed="rId14"/>
          <a:stretch>
            <a:fillRect/>
          </a:stretch>
        </p:blipFill>
        <p:spPr>
          <a:xfrm>
            <a:off x="0" y="0"/>
            <a:ext cx="12145975" cy="76198"/>
          </a:xfrm>
          <a:prstGeom prst="rect">
            <a:avLst/>
          </a:prstGeom>
        </p:spPr>
      </p:pic>
      <p:pic>
        <p:nvPicPr>
          <p:cNvPr id="16" name="Image 14" descr="preencoded.png">    </p:cNvPr>
          <p:cNvPicPr>
            <a:picLocks noChangeAspect="1"/>
          </p:cNvPicPr>
          <p:nvPr/>
        </p:nvPicPr>
        <p:blipFill>
          <a:blip r:embed="rId15"/>
          <a:stretch>
            <a:fillRect/>
          </a:stretch>
        </p:blipFill>
        <p:spPr>
          <a:xfrm>
            <a:off x="0" y="0"/>
            <a:ext cx="12145975" cy="76198"/>
          </a:xfrm>
          <a:prstGeom prst="rect">
            <a:avLst/>
          </a:prstGeom>
        </p:spPr>
      </p:pic>
      <p:sp>
        <p:nvSpPr>
          <p:cNvPr id="17" name="Text 0"/>
          <p:cNvSpPr/>
          <p:nvPr/>
        </p:nvSpPr>
        <p:spPr>
          <a:xfrm>
            <a:off x="1523962" y="2285943"/>
            <a:ext cx="9143771" cy="2285943"/>
          </a:xfrm>
          <a:prstGeom prst="rect">
            <a:avLst/>
          </a:prstGeom>
          <a:noFill/>
          <a:ln/>
        </p:spPr>
        <p:txBody>
          <a:bodyPr wrap="square" lIns="1016" tIns="1016" rIns="1016" bIns="1016" rtlCol="0" anchor="t"/>
          <a:lstStyle/>
          <a:p>
            <a:pPr algn="ctr" indent="0" marL="0">
              <a:lnSpc>
                <a:spcPct val="130000"/>
              </a:lnSpc>
              <a:buNone/>
            </a:pPr>
            <a:r>
              <a:rPr lang="en-US" sz="2900" i="1" dirty="0">
                <a:solidFill>
                  <a:srgbClr val="0F172A"/>
                </a:solidFill>
                <a:latin typeface="Calibri" pitchFamily="34" charset="0"/>
                <a:ea typeface="Calibri" pitchFamily="34" charset="-122"/>
                <a:cs typeface="Calibri" pitchFamily="34" charset="-120"/>
              </a:rPr>
              <a:t>"AI is not just a tool; it's a partner in the educational journey, empowering teachers to inspire and engage students like never before."
</a:t>
            </a:r>
            <a:endParaRPr lang="en-US" sz="2900" dirty="0"/>
          </a:p>
        </p:txBody>
      </p:sp>
      <p:sp>
        <p:nvSpPr>
          <p:cNvPr id="18" name="Text 1"/>
          <p:cNvSpPr/>
          <p:nvPr/>
        </p:nvSpPr>
        <p:spPr>
          <a:xfrm>
            <a:off x="1523962" y="4825879"/>
            <a:ext cx="9143771" cy="650224"/>
          </a:xfrm>
          <a:prstGeom prst="rect">
            <a:avLst/>
          </a:prstGeom>
          <a:noFill/>
          <a:ln/>
        </p:spPr>
        <p:txBody>
          <a:bodyPr wrap="square" lIns="1016" tIns="1016" rIns="1016" bIns="1016" rtlCol="0" anchor="t"/>
          <a:lstStyle/>
          <a:p>
            <a:pPr algn="ctr" indent="0" marL="0">
              <a:lnSpc>
                <a:spcPct val="160000"/>
              </a:lnSpc>
              <a:buNone/>
            </a:pPr>
            <a:r>
              <a:rPr lang="en-US" sz="1400" dirty="0">
                <a:solidFill>
                  <a:srgbClr val="0F172A"/>
                </a:solidFill>
                <a:latin typeface="Calibri" pitchFamily="34" charset="0"/>
                <a:ea typeface="Calibri" pitchFamily="34" charset="-122"/>
                <a:cs typeface="Calibri" pitchFamily="34" charset="-120"/>
              </a:rPr>
              <a:t>— Dr. Emily Chen, Chief Education Officer at InnovateEd
</a:t>
            </a:r>
            <a:endParaRPr lang="en-US" sz="1400" dirty="0"/>
          </a:p>
        </p:txBody>
      </p:sp>
      <p:sp>
        <p:nvSpPr>
          <p:cNvPr id="19" name="Text 2"/>
          <p:cNvSpPr/>
          <p:nvPr/>
        </p:nvSpPr>
        <p:spPr>
          <a:xfrm>
            <a:off x="1523962" y="5460863"/>
            <a:ext cx="9143771" cy="975336"/>
          </a:xfrm>
          <a:prstGeom prst="rect">
            <a:avLst/>
          </a:prstGeom>
          <a:noFill/>
          <a:ln/>
        </p:spPr>
        <p:txBody>
          <a:bodyPr wrap="square" lIns="1016" tIns="1016" rIns="1016" bIns="1016" rtlCol="0" anchor="t"/>
          <a:lstStyle/>
          <a:p>
            <a:pPr algn="ctr" indent="0" marL="0">
              <a:lnSpc>
                <a:spcPct val="160000"/>
              </a:lnSpc>
              <a:buNone/>
            </a:pPr>
            <a:r>
              <a:rPr lang="en-US" sz="1400" dirty="0">
                <a:solidFill>
                  <a:srgbClr val="0F172A"/>
                </a:solidFill>
                <a:latin typeface="Calibri" pitchFamily="34" charset="0"/>
                <a:ea typeface="Calibri" pitchFamily="34" charset="-122"/>
                <a:cs typeface="Calibri" pitchFamily="34" charset="-120"/>
              </a:rPr>
              <a:t>This quote highlights the transformative potential of AI in enhancing teacher-student interactions and fostering creativity in the classroom.
</a:t>
            </a:r>
            <a:endParaRPr lang="en-US" sz="1400" dirty="0"/>
          </a:p>
        </p:txBody>
      </p:sp>
      <p:pic>
        <p:nvPicPr>
          <p:cNvPr id="20" name="Image 15" descr="http://127.0.0.1:3000/slidemaker_favicon.ico">    </p:cNvPr>
          <p:cNvPicPr>
            <a:picLocks noChangeAspect="1"/>
          </p:cNvPicPr>
          <p:nvPr/>
        </p:nvPicPr>
        <p:blipFill>
          <a:blip r:embed="rId16"/>
          <a:srcRect l="0" r="0" t="0" b="0"/>
          <a:stretch/>
        </p:blipFill>
        <p:spPr>
          <a:xfrm>
            <a:off x="10477238" y="6235544"/>
            <a:ext cx="139697" cy="139697"/>
          </a:xfrm>
          <a:prstGeom prst="rect">
            <a:avLst/>
          </a:prstGeom>
        </p:spPr>
      </p:pic>
      <p:sp>
        <p:nvSpPr>
          <p:cNvPr id="21" name="Text 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1269968"/>
            <a:ext cx="3256197" cy="4444889"/>
          </a:xfrm>
          <a:prstGeom prst="rect">
            <a:avLst/>
          </a:prstGeom>
        </p:spPr>
      </p:pic>
      <p:pic>
        <p:nvPicPr>
          <p:cNvPr id="3" name="Image 1" descr="preencoded.png">    </p:cNvPr>
          <p:cNvPicPr>
            <a:picLocks noChangeAspect="1"/>
          </p:cNvPicPr>
          <p:nvPr/>
        </p:nvPicPr>
        <p:blipFill>
          <a:blip r:embed="rId2"/>
          <a:stretch>
            <a:fillRect/>
          </a:stretch>
        </p:blipFill>
        <p:spPr>
          <a:xfrm>
            <a:off x="8889778" y="-1269968"/>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10667733" y="5333867"/>
            <a:ext cx="1396965" cy="1396965"/>
          </a:xfrm>
          <a:prstGeom prst="rect">
            <a:avLst/>
          </a:prstGeom>
        </p:spPr>
      </p:pic>
      <p:pic>
        <p:nvPicPr>
          <p:cNvPr id="5" name="Image 3" descr="preencoded.png">    </p:cNvPr>
          <p:cNvPicPr>
            <a:picLocks noChangeAspect="1"/>
          </p:cNvPicPr>
          <p:nvPr/>
        </p:nvPicPr>
        <p:blipFill>
          <a:blip r:embed="rId4"/>
          <a:stretch>
            <a:fillRect/>
          </a:stretch>
        </p:blipFill>
        <p:spPr>
          <a:xfrm>
            <a:off x="10667733" y="5333867"/>
            <a:ext cx="1396965" cy="1396965"/>
          </a:xfrm>
          <a:prstGeom prst="rect">
            <a:avLst/>
          </a:prstGeom>
        </p:spPr>
      </p:pic>
      <p:pic>
        <p:nvPicPr>
          <p:cNvPr id="6" name="Image 4" descr="preencoded.png">    </p:cNvPr>
          <p:cNvPicPr>
            <a:picLocks noChangeAspect="1"/>
          </p:cNvPicPr>
          <p:nvPr/>
        </p:nvPicPr>
        <p:blipFill>
          <a:blip r:embed="rId5"/>
          <a:stretch>
            <a:fillRect/>
          </a:stretch>
        </p:blipFill>
        <p:spPr>
          <a:xfrm>
            <a:off x="0" y="1269968"/>
            <a:ext cx="63498" cy="4444889"/>
          </a:xfrm>
          <a:prstGeom prst="rect">
            <a:avLst/>
          </a:prstGeom>
        </p:spPr>
      </p:pic>
      <p:pic>
        <p:nvPicPr>
          <p:cNvPr id="7" name="Image 5" descr="preencoded.png">    </p:cNvPr>
          <p:cNvPicPr>
            <a:picLocks noChangeAspect="1"/>
          </p:cNvPicPr>
          <p:nvPr/>
        </p:nvPicPr>
        <p:blipFill>
          <a:blip r:embed="rId6"/>
          <a:stretch>
            <a:fillRect/>
          </a:stretch>
        </p:blipFill>
        <p:spPr>
          <a:xfrm>
            <a:off x="0" y="1269968"/>
            <a:ext cx="63498" cy="4444889"/>
          </a:xfrm>
          <a:prstGeom prst="rect">
            <a:avLst/>
          </a:prstGeom>
        </p:spPr>
      </p:pic>
      <p:pic>
        <p:nvPicPr>
          <p:cNvPr id="8" name="Image 6" descr="preencoded.png">    </p:cNvPr>
          <p:cNvPicPr>
            <a:picLocks noChangeAspect="1"/>
          </p:cNvPicPr>
          <p:nvPr/>
        </p:nvPicPr>
        <p:blipFill>
          <a:blip r:embed="rId7"/>
          <a:stretch>
            <a:fillRect/>
          </a:stretch>
        </p:blipFill>
        <p:spPr>
          <a:xfrm>
            <a:off x="10413740" y="317492"/>
            <a:ext cx="1269968" cy="431789"/>
          </a:xfrm>
          <a:prstGeom prst="rect">
            <a:avLst/>
          </a:prstGeom>
        </p:spPr>
      </p:pic>
      <p:pic>
        <p:nvPicPr>
          <p:cNvPr id="9" name="Image 7" descr="preencoded.png">    </p:cNvPr>
          <p:cNvPicPr>
            <a:picLocks noChangeAspect="1"/>
          </p:cNvPicPr>
          <p:nvPr/>
        </p:nvPicPr>
        <p:blipFill>
          <a:blip r:embed="rId8"/>
          <a:stretch>
            <a:fillRect/>
          </a:stretch>
        </p:blipFill>
        <p:spPr>
          <a:xfrm>
            <a:off x="10413740" y="317492"/>
            <a:ext cx="1269968" cy="431789"/>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76198"/>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76198"/>
          </a:xfrm>
          <a:prstGeom prst="rect">
            <a:avLst/>
          </a:prstGeom>
        </p:spPr>
      </p:pic>
      <p:sp>
        <p:nvSpPr>
          <p:cNvPr id="12" name="Text 0"/>
          <p:cNvSpPr/>
          <p:nvPr/>
        </p:nvSpPr>
        <p:spPr>
          <a:xfrm>
            <a:off x="761981" y="507987"/>
            <a:ext cx="10667733" cy="761981"/>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Future of AI in Education
</a:t>
            </a:r>
            <a:endParaRPr lang="en-US" sz="3200" dirty="0"/>
          </a:p>
        </p:txBody>
      </p:sp>
      <p:sp>
        <p:nvSpPr>
          <p:cNvPr id="13" name="Shape 1"/>
          <p:cNvSpPr/>
          <p:nvPr/>
        </p:nvSpPr>
        <p:spPr>
          <a:xfrm>
            <a:off x="761981" y="1784305"/>
            <a:ext cx="3276518" cy="3359195"/>
          </a:xfrm>
          <a:prstGeom prst="rect">
            <a:avLst/>
          </a:prstGeom>
          <a:noFill/>
          <a:ln/>
        </p:spPr>
      </p:sp>
      <p:sp>
        <p:nvSpPr>
          <p:cNvPr id="14" name="Text 2"/>
          <p:cNvSpPr/>
          <p:nvPr/>
        </p:nvSpPr>
        <p:spPr>
          <a:xfrm>
            <a:off x="3327317"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1
</a:t>
            </a:r>
            <a:endParaRPr lang="en-US" sz="1400" dirty="0"/>
          </a:p>
        </p:txBody>
      </p:sp>
      <p:sp>
        <p:nvSpPr>
          <p:cNvPr id="15" name="Text 3"/>
          <p:cNvSpPr/>
          <p:nvPr/>
        </p:nvSpPr>
        <p:spPr>
          <a:xfrm>
            <a:off x="1066773"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Evolving AI Integration
</a:t>
            </a:r>
            <a:endParaRPr lang="en-US" sz="1400" dirty="0"/>
          </a:p>
        </p:txBody>
      </p:sp>
      <p:sp>
        <p:nvSpPr>
          <p:cNvPr id="16" name="Text 4"/>
          <p:cNvSpPr/>
          <p:nvPr/>
        </p:nvSpPr>
        <p:spPr>
          <a:xfrm>
            <a:off x="1066773"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400" dirty="0"/>
          </a:p>
        </p:txBody>
      </p:sp>
      <p:sp>
        <p:nvSpPr>
          <p:cNvPr id="17" name="Shape 5"/>
          <p:cNvSpPr/>
          <p:nvPr/>
        </p:nvSpPr>
        <p:spPr>
          <a:xfrm>
            <a:off x="4457589" y="1784305"/>
            <a:ext cx="3276518" cy="3359195"/>
          </a:xfrm>
          <a:prstGeom prst="rect">
            <a:avLst/>
          </a:prstGeom>
          <a:noFill/>
          <a:ln/>
        </p:spPr>
      </p:sp>
      <p:sp>
        <p:nvSpPr>
          <p:cNvPr id="18" name="Text 6"/>
          <p:cNvSpPr/>
          <p:nvPr/>
        </p:nvSpPr>
        <p:spPr>
          <a:xfrm>
            <a:off x="7022924"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2
</a:t>
            </a:r>
            <a:endParaRPr lang="en-US" sz="1400" dirty="0"/>
          </a:p>
        </p:txBody>
      </p:sp>
      <p:sp>
        <p:nvSpPr>
          <p:cNvPr id="19" name="Text 7"/>
          <p:cNvSpPr/>
          <p:nvPr/>
        </p:nvSpPr>
        <p:spPr>
          <a:xfrm>
            <a:off x="4762381"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Investment in AI Research
</a:t>
            </a:r>
            <a:endParaRPr lang="en-US" sz="1400" dirty="0"/>
          </a:p>
        </p:txBody>
      </p:sp>
      <p:sp>
        <p:nvSpPr>
          <p:cNvPr id="20" name="Text 8"/>
          <p:cNvSpPr/>
          <p:nvPr/>
        </p:nvSpPr>
        <p:spPr>
          <a:xfrm>
            <a:off x="4762381"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will increasingly be embedded in curricula, enhancing personalized learning experiences. By 2025, 60% of classrooms are expected to utilize AI-driven tools.
</a:t>
            </a:r>
            <a:endParaRPr lang="en-US" sz="1400" dirty="0"/>
          </a:p>
        </p:txBody>
      </p:sp>
      <p:sp>
        <p:nvSpPr>
          <p:cNvPr id="21" name="Shape 9"/>
          <p:cNvSpPr/>
          <p:nvPr/>
        </p:nvSpPr>
        <p:spPr>
          <a:xfrm>
            <a:off x="8153196" y="1784305"/>
            <a:ext cx="990804" cy="3359195"/>
          </a:xfrm>
          <a:prstGeom prst="rect">
            <a:avLst/>
          </a:prstGeom>
          <a:noFill/>
          <a:ln/>
        </p:spPr>
      </p:sp>
      <p:sp>
        <p:nvSpPr>
          <p:cNvPr id="22" name="Text 10"/>
          <p:cNvSpPr/>
          <p:nvPr/>
        </p:nvSpPr>
        <p:spPr>
          <a:xfrm>
            <a:off x="10718532"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3
</a:t>
            </a:r>
            <a:endParaRPr lang="en-US" sz="1400" dirty="0"/>
          </a:p>
        </p:txBody>
      </p:sp>
      <p:sp>
        <p:nvSpPr>
          <p:cNvPr id="23" name="Text 11"/>
          <p:cNvSpPr/>
          <p:nvPr/>
        </p:nvSpPr>
        <p:spPr>
          <a:xfrm>
            <a:off x="8457989"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Focus on Ethical AI
</a:t>
            </a:r>
            <a:endParaRPr lang="en-US" sz="1400" dirty="0"/>
          </a:p>
        </p:txBody>
      </p:sp>
      <p:sp>
        <p:nvSpPr>
          <p:cNvPr id="24" name="Text 12"/>
          <p:cNvSpPr/>
          <p:nvPr/>
        </p:nvSpPr>
        <p:spPr>
          <a:xfrm>
            <a:off x="8457989"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As AI adoption grows, a strong emphasis on ethical AI use and data security will emerge, ensuring student privacy and responsible technology deployment.
</a:t>
            </a:r>
            <a:endParaRPr lang="en-US" sz="1400" dirty="0"/>
          </a:p>
        </p:txBody>
      </p:sp>
      <p:pic>
        <p:nvPicPr>
          <p:cNvPr id="25" name="Image 10"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6"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4419490"/>
            <a:ext cx="3162221" cy="2392790"/>
          </a:xfrm>
          <a:prstGeom prst="rect">
            <a:avLst/>
          </a:prstGeom>
        </p:spPr>
      </p:pic>
      <p:pic>
        <p:nvPicPr>
          <p:cNvPr id="3" name="Image 1" descr="preencoded.png">    </p:cNvPr>
          <p:cNvPicPr>
            <a:picLocks noChangeAspect="1"/>
          </p:cNvPicPr>
          <p:nvPr/>
        </p:nvPicPr>
        <p:blipFill>
          <a:blip r:embed="rId2"/>
          <a:stretch>
            <a:fillRect/>
          </a:stretch>
        </p:blipFill>
        <p:spPr>
          <a:xfrm>
            <a:off x="0" y="4419490"/>
            <a:ext cx="3162221" cy="2392790"/>
          </a:xfrm>
          <a:prstGeom prst="rect">
            <a:avLst/>
          </a:prstGeom>
        </p:spPr>
      </p:pic>
      <p:pic>
        <p:nvPicPr>
          <p:cNvPr id="4" name="Image 2" descr="preencoded.png">    </p:cNvPr>
          <p:cNvPicPr>
            <a:picLocks noChangeAspect="1"/>
          </p:cNvPicPr>
          <p:nvPr/>
        </p:nvPicPr>
        <p:blipFill>
          <a:blip r:embed="rId3"/>
          <a:stretch>
            <a:fillRect/>
          </a:stretch>
        </p:blipFill>
        <p:spPr>
          <a:xfrm>
            <a:off x="10286743" y="2539937"/>
            <a:ext cx="1269968" cy="1777956"/>
          </a:xfrm>
          <a:prstGeom prst="rect">
            <a:avLst/>
          </a:prstGeom>
        </p:spPr>
      </p:pic>
      <p:pic>
        <p:nvPicPr>
          <p:cNvPr id="5" name="Image 3" descr="preencoded.png">    </p:cNvPr>
          <p:cNvPicPr>
            <a:picLocks noChangeAspect="1"/>
          </p:cNvPicPr>
          <p:nvPr/>
        </p:nvPicPr>
        <p:blipFill>
          <a:blip r:embed="rId4"/>
          <a:stretch>
            <a:fillRect/>
          </a:stretch>
        </p:blipFill>
        <p:spPr>
          <a:xfrm>
            <a:off x="634984" y="2539937"/>
            <a:ext cx="1269968" cy="1777956"/>
          </a:xfrm>
          <a:prstGeom prst="rect">
            <a:avLst/>
          </a:prstGeom>
        </p:spPr>
      </p:pic>
      <p:pic>
        <p:nvPicPr>
          <p:cNvPr id="6" name="Image 4" descr="preencoded.png">    </p:cNvPr>
          <p:cNvPicPr>
            <a:picLocks noChangeAspect="1"/>
          </p:cNvPicPr>
          <p:nvPr/>
        </p:nvPicPr>
        <p:blipFill>
          <a:blip r:embed="rId5"/>
          <a:stretch>
            <a:fillRect/>
          </a:stretch>
        </p:blipFill>
        <p:spPr>
          <a:xfrm>
            <a:off x="10286743" y="2539937"/>
            <a:ext cx="1269968" cy="1777956"/>
          </a:xfrm>
          <a:prstGeom prst="rect">
            <a:avLst/>
          </a:prstGeom>
        </p:spPr>
      </p:pic>
      <p:pic>
        <p:nvPicPr>
          <p:cNvPr id="7" name="Image 5" descr="preencoded.png">    </p:cNvPr>
          <p:cNvPicPr>
            <a:picLocks noChangeAspect="1"/>
          </p:cNvPicPr>
          <p:nvPr/>
        </p:nvPicPr>
        <p:blipFill>
          <a:blip r:embed="rId6"/>
          <a:stretch>
            <a:fillRect/>
          </a:stretch>
        </p:blipFill>
        <p:spPr>
          <a:xfrm>
            <a:off x="634984" y="2539937"/>
            <a:ext cx="1269968" cy="1777956"/>
          </a:xfrm>
          <a:prstGeom prst="rect">
            <a:avLst/>
          </a:prstGeom>
        </p:spPr>
      </p:pic>
      <p:pic>
        <p:nvPicPr>
          <p:cNvPr id="8" name="Image 6"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3436" y="4978276"/>
            <a:ext cx="1269968" cy="1269968"/>
          </a:xfrm>
          <a:prstGeom prst="rect">
            <a:avLst/>
          </a:prstGeom>
        </p:spPr>
      </p:pic>
      <p:pic>
        <p:nvPicPr>
          <p:cNvPr id="9" name="Image 7"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2284" y="914377"/>
            <a:ext cx="1015975" cy="1015975"/>
          </a:xfrm>
          <a:prstGeom prst="rect">
            <a:avLst/>
          </a:prstGeom>
        </p:spPr>
      </p:pic>
      <p:pic>
        <p:nvPicPr>
          <p:cNvPr id="10" name="Image 8"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53436" y="4978276"/>
            <a:ext cx="1269968" cy="1269968"/>
          </a:xfrm>
          <a:prstGeom prst="rect">
            <a:avLst/>
          </a:prstGeom>
        </p:spPr>
      </p:pic>
      <p:pic>
        <p:nvPicPr>
          <p:cNvPr id="11" name="Image 9" descr="preencoded.png">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2284" y="914377"/>
            <a:ext cx="1015975" cy="1015975"/>
          </a:xfrm>
          <a:prstGeom prst="rect">
            <a:avLst/>
          </a:prstGeom>
        </p:spPr>
      </p:pic>
      <p:pic>
        <p:nvPicPr>
          <p:cNvPr id="12" name="Image 10" descr="preencoded.png">    </p:cNvPr>
          <p:cNvPicPr>
            <a:picLocks noChangeAspect="1"/>
          </p:cNvPicPr>
          <p:nvPr/>
        </p:nvPicPr>
        <p:blipFill>
          <a:blip r:embed="rId15"/>
          <a:stretch>
            <a:fillRect/>
          </a:stretch>
        </p:blipFill>
        <p:spPr>
          <a:xfrm>
            <a:off x="5168771" y="355591"/>
            <a:ext cx="1727157" cy="761981"/>
          </a:xfrm>
          <a:prstGeom prst="rect">
            <a:avLst/>
          </a:prstGeom>
        </p:spPr>
      </p:pic>
      <p:pic>
        <p:nvPicPr>
          <p:cNvPr id="13" name="Image 11" descr="preencoded.png">    </p:cNvPr>
          <p:cNvPicPr>
            <a:picLocks noChangeAspect="1"/>
          </p:cNvPicPr>
          <p:nvPr/>
        </p:nvPicPr>
        <p:blipFill>
          <a:blip r:embed="rId16"/>
          <a:stretch>
            <a:fillRect/>
          </a:stretch>
        </p:blipFill>
        <p:spPr>
          <a:xfrm>
            <a:off x="5168771" y="355591"/>
            <a:ext cx="1727157" cy="761981"/>
          </a:xfrm>
          <a:prstGeom prst="rect">
            <a:avLst/>
          </a:prstGeom>
        </p:spPr>
      </p:pic>
      <p:pic>
        <p:nvPicPr>
          <p:cNvPr id="14" name="Image 12" descr="preencoded.png">    </p:cNvPr>
          <p:cNvPicPr>
            <a:picLocks noChangeAspect="1"/>
          </p:cNvPicPr>
          <p:nvPr/>
        </p:nvPicPr>
        <p:blipFill>
          <a:blip r:embed="rId17"/>
          <a:stretch>
            <a:fillRect/>
          </a:stretch>
        </p:blipFill>
        <p:spPr>
          <a:xfrm>
            <a:off x="0" y="6756231"/>
            <a:ext cx="12145975" cy="56049"/>
          </a:xfrm>
          <a:prstGeom prst="rect">
            <a:avLst/>
          </a:prstGeom>
        </p:spPr>
      </p:pic>
      <p:pic>
        <p:nvPicPr>
          <p:cNvPr id="15" name="Image 13" descr="preencoded.png">    </p:cNvPr>
          <p:cNvPicPr>
            <a:picLocks noChangeAspect="1"/>
          </p:cNvPicPr>
          <p:nvPr/>
        </p:nvPicPr>
        <p:blipFill>
          <a:blip r:embed="rId18"/>
          <a:stretch>
            <a:fillRect/>
          </a:stretch>
        </p:blipFill>
        <p:spPr>
          <a:xfrm>
            <a:off x="0" y="0"/>
            <a:ext cx="12145975" cy="101597"/>
          </a:xfrm>
          <a:prstGeom prst="rect">
            <a:avLst/>
          </a:prstGeom>
        </p:spPr>
      </p:pic>
      <p:pic>
        <p:nvPicPr>
          <p:cNvPr id="16" name="Image 14" descr="preencoded.png">    </p:cNvPr>
          <p:cNvPicPr>
            <a:picLocks noChangeAspect="1"/>
          </p:cNvPicPr>
          <p:nvPr/>
        </p:nvPicPr>
        <p:blipFill>
          <a:blip r:embed="rId19"/>
          <a:stretch>
            <a:fillRect/>
          </a:stretch>
        </p:blipFill>
        <p:spPr>
          <a:xfrm>
            <a:off x="0" y="6756231"/>
            <a:ext cx="12145975" cy="56049"/>
          </a:xfrm>
          <a:prstGeom prst="rect">
            <a:avLst/>
          </a:prstGeom>
        </p:spPr>
      </p:pic>
      <p:pic>
        <p:nvPicPr>
          <p:cNvPr id="17" name="Image 15" descr="preencoded.png">    </p:cNvPr>
          <p:cNvPicPr>
            <a:picLocks noChangeAspect="1"/>
          </p:cNvPicPr>
          <p:nvPr/>
        </p:nvPicPr>
        <p:blipFill>
          <a:blip r:embed="rId20"/>
          <a:stretch>
            <a:fillRect/>
          </a:stretch>
        </p:blipFill>
        <p:spPr>
          <a:xfrm>
            <a:off x="0" y="0"/>
            <a:ext cx="12145975" cy="101597"/>
          </a:xfrm>
          <a:prstGeom prst="rect">
            <a:avLst/>
          </a:prstGeom>
        </p:spPr>
      </p:pic>
      <p:sp>
        <p:nvSpPr>
          <p:cNvPr id="18" name="Text 0"/>
          <p:cNvSpPr/>
          <p:nvPr/>
        </p:nvSpPr>
        <p:spPr>
          <a:xfrm>
            <a:off x="2095448" y="1142971"/>
            <a:ext cx="8483388" cy="1269968"/>
          </a:xfrm>
          <a:prstGeom prst="rect">
            <a:avLst/>
          </a:prstGeom>
          <a:noFill/>
          <a:ln/>
        </p:spPr>
        <p:txBody>
          <a:bodyPr wrap="square" lIns="1016" tIns="1016" rIns="1016" bIns="1016" rtlCol="0" anchor="t"/>
          <a:lstStyle/>
          <a:p>
            <a:pPr algn="ctr" indent="0" marL="0">
              <a:lnSpc>
                <a:spcPct val="120000"/>
              </a:lnSpc>
              <a:buNone/>
            </a:pPr>
            <a:r>
              <a:rPr lang="en-US" sz="3200" b="1" dirty="0">
                <a:solidFill>
                  <a:srgbClr val="0F172A"/>
                </a:solidFill>
                <a:latin typeface="Calibri" pitchFamily="34" charset="0"/>
                <a:ea typeface="Calibri" pitchFamily="34" charset="-122"/>
                <a:cs typeface="Calibri" pitchFamily="34" charset="-120"/>
              </a:rPr>
              <a:t>Key Takeaways
</a:t>
            </a:r>
            <a:endParaRPr lang="en-US" sz="3200" dirty="0"/>
          </a:p>
        </p:txBody>
      </p:sp>
      <p:sp>
        <p:nvSpPr>
          <p:cNvPr id="19" name="Text 1"/>
          <p:cNvSpPr/>
          <p:nvPr/>
        </p:nvSpPr>
        <p:spPr>
          <a:xfrm>
            <a:off x="2349441" y="2451039"/>
            <a:ext cx="8051599" cy="3576231"/>
          </a:xfrm>
          <a:prstGeom prst="rect">
            <a:avLst/>
          </a:prstGeom>
          <a:noFill/>
          <a:ln/>
        </p:spPr>
        <p:txBody>
          <a:bodyPr wrap="square" lIns="1016" tIns="1016" rIns="1016" bIns="1016" rtlCol="0" anchor="t"/>
          <a:lstStyle/>
          <a:p>
            <a:pPr algn="ctr" indent="0" marL="0">
              <a:lnSpc>
                <a:spcPct val="160000"/>
              </a:lnSpc>
              <a:buNone/>
            </a:pPr>
            <a:r>
              <a:rPr lang="en-US" sz="1400" dirty="0">
                <a:solidFill>
                  <a:srgbClr val="475569"/>
                </a:solidFill>
                <a:latin typeface="Calibri" pitchFamily="34" charset="0"/>
                <a:ea typeface="Calibri" pitchFamily="34" charset="-122"/>
                <a:cs typeface="Calibri"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400" dirty="0"/>
          </a:p>
        </p:txBody>
      </p:sp>
      <p:pic>
        <p:nvPicPr>
          <p:cNvPr id="20" name="Image 16" descr="http://127.0.0.1:3000/slidemaker_favicon.ico">    </p:cNvPr>
          <p:cNvPicPr>
            <a:picLocks noChangeAspect="1"/>
          </p:cNvPicPr>
          <p:nvPr/>
        </p:nvPicPr>
        <p:blipFill>
          <a:blip r:embed="rId21"/>
          <a:srcRect l="0" r="0" t="0" b="0"/>
          <a:stretch/>
        </p:blipFill>
        <p:spPr>
          <a:xfrm>
            <a:off x="10477238" y="6235544"/>
            <a:ext cx="139697" cy="139697"/>
          </a:xfrm>
          <a:prstGeom prst="rect">
            <a:avLst/>
          </a:prstGeom>
        </p:spPr>
      </p:pic>
      <p:sp>
        <p:nvSpPr>
          <p:cNvPr id="21"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1269968"/>
            <a:ext cx="3256197" cy="4444889"/>
          </a:xfrm>
          <a:prstGeom prst="rect">
            <a:avLst/>
          </a:prstGeom>
        </p:spPr>
      </p:pic>
      <p:pic>
        <p:nvPicPr>
          <p:cNvPr id="3" name="Image 1" descr="preencoded.png">    </p:cNvPr>
          <p:cNvPicPr>
            <a:picLocks noChangeAspect="1"/>
          </p:cNvPicPr>
          <p:nvPr/>
        </p:nvPicPr>
        <p:blipFill>
          <a:blip r:embed="rId2"/>
          <a:stretch>
            <a:fillRect/>
          </a:stretch>
        </p:blipFill>
        <p:spPr>
          <a:xfrm>
            <a:off x="8889778" y="-1269968"/>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10667733" y="5333867"/>
            <a:ext cx="1396965" cy="1396965"/>
          </a:xfrm>
          <a:prstGeom prst="rect">
            <a:avLst/>
          </a:prstGeom>
        </p:spPr>
      </p:pic>
      <p:pic>
        <p:nvPicPr>
          <p:cNvPr id="5" name="Image 3" descr="preencoded.png">    </p:cNvPr>
          <p:cNvPicPr>
            <a:picLocks noChangeAspect="1"/>
          </p:cNvPicPr>
          <p:nvPr/>
        </p:nvPicPr>
        <p:blipFill>
          <a:blip r:embed="rId4"/>
          <a:stretch>
            <a:fillRect/>
          </a:stretch>
        </p:blipFill>
        <p:spPr>
          <a:xfrm>
            <a:off x="10667733" y="5333867"/>
            <a:ext cx="1396965" cy="1396965"/>
          </a:xfrm>
          <a:prstGeom prst="rect">
            <a:avLst/>
          </a:prstGeom>
        </p:spPr>
      </p:pic>
      <p:pic>
        <p:nvPicPr>
          <p:cNvPr id="6" name="Image 4" descr="preencoded.png">    </p:cNvPr>
          <p:cNvPicPr>
            <a:picLocks noChangeAspect="1"/>
          </p:cNvPicPr>
          <p:nvPr/>
        </p:nvPicPr>
        <p:blipFill>
          <a:blip r:embed="rId5"/>
          <a:stretch>
            <a:fillRect/>
          </a:stretch>
        </p:blipFill>
        <p:spPr>
          <a:xfrm>
            <a:off x="0" y="1269968"/>
            <a:ext cx="63498" cy="4444889"/>
          </a:xfrm>
          <a:prstGeom prst="rect">
            <a:avLst/>
          </a:prstGeom>
        </p:spPr>
      </p:pic>
      <p:pic>
        <p:nvPicPr>
          <p:cNvPr id="7" name="Image 5" descr="preencoded.png">    </p:cNvPr>
          <p:cNvPicPr>
            <a:picLocks noChangeAspect="1"/>
          </p:cNvPicPr>
          <p:nvPr/>
        </p:nvPicPr>
        <p:blipFill>
          <a:blip r:embed="rId6"/>
          <a:stretch>
            <a:fillRect/>
          </a:stretch>
        </p:blipFill>
        <p:spPr>
          <a:xfrm>
            <a:off x="0" y="1269968"/>
            <a:ext cx="63498" cy="4444889"/>
          </a:xfrm>
          <a:prstGeom prst="rect">
            <a:avLst/>
          </a:prstGeom>
        </p:spPr>
      </p:pic>
      <p:pic>
        <p:nvPicPr>
          <p:cNvPr id="8" name="Image 6" descr="preencoded.png">    </p:cNvPr>
          <p:cNvPicPr>
            <a:picLocks noChangeAspect="1"/>
          </p:cNvPicPr>
          <p:nvPr/>
        </p:nvPicPr>
        <p:blipFill>
          <a:blip r:embed="rId7"/>
          <a:stretch>
            <a:fillRect/>
          </a:stretch>
        </p:blipFill>
        <p:spPr>
          <a:xfrm>
            <a:off x="10413740" y="317492"/>
            <a:ext cx="1269968" cy="431789"/>
          </a:xfrm>
          <a:prstGeom prst="rect">
            <a:avLst/>
          </a:prstGeom>
        </p:spPr>
      </p:pic>
      <p:pic>
        <p:nvPicPr>
          <p:cNvPr id="9" name="Image 7" descr="preencoded.png">    </p:cNvPr>
          <p:cNvPicPr>
            <a:picLocks noChangeAspect="1"/>
          </p:cNvPicPr>
          <p:nvPr/>
        </p:nvPicPr>
        <p:blipFill>
          <a:blip r:embed="rId8"/>
          <a:stretch>
            <a:fillRect/>
          </a:stretch>
        </p:blipFill>
        <p:spPr>
          <a:xfrm>
            <a:off x="10413740" y="317492"/>
            <a:ext cx="1269968" cy="431789"/>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76198"/>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76198"/>
          </a:xfrm>
          <a:prstGeom prst="rect">
            <a:avLst/>
          </a:prstGeom>
        </p:spPr>
      </p:pic>
      <p:sp>
        <p:nvSpPr>
          <p:cNvPr id="12" name="Text 0"/>
          <p:cNvSpPr/>
          <p:nvPr/>
        </p:nvSpPr>
        <p:spPr>
          <a:xfrm>
            <a:off x="761981" y="507987"/>
            <a:ext cx="10667733" cy="761981"/>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Introduction to AI in Education
</a:t>
            </a:r>
            <a:endParaRPr lang="en-US" sz="3200" dirty="0"/>
          </a:p>
        </p:txBody>
      </p:sp>
      <p:sp>
        <p:nvSpPr>
          <p:cNvPr id="13" name="Shape 1"/>
          <p:cNvSpPr/>
          <p:nvPr/>
        </p:nvSpPr>
        <p:spPr>
          <a:xfrm>
            <a:off x="761981" y="1898603"/>
            <a:ext cx="406390" cy="406390"/>
          </a:xfrm>
          <a:prstGeom prst="ellipse">
            <a:avLst/>
          </a:prstGeom>
          <a:solidFill>
            <a:srgbClr val="3B82F6">
              <a:alpha val="90000"/>
            </a:srgbClr>
          </a:solidFill>
          <a:ln/>
        </p:spPr>
      </p:sp>
      <p:sp>
        <p:nvSpPr>
          <p:cNvPr id="14" name="Text 2"/>
          <p:cNvSpPr/>
          <p:nvPr/>
        </p:nvSpPr>
        <p:spPr>
          <a:xfrm>
            <a:off x="1422364" y="1847804"/>
            <a:ext cx="10007350"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PERSONALIZED LEARNING EXPERIENCES
</a:t>
            </a:r>
            <a:endParaRPr lang="en-US" sz="1400" dirty="0"/>
          </a:p>
        </p:txBody>
      </p:sp>
      <p:sp>
        <p:nvSpPr>
          <p:cNvPr id="15" name="Text 3"/>
          <p:cNvSpPr/>
          <p:nvPr/>
        </p:nvSpPr>
        <p:spPr>
          <a:xfrm>
            <a:off x="1422364" y="2254194"/>
            <a:ext cx="10007350"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400" dirty="0"/>
          </a:p>
        </p:txBody>
      </p:sp>
      <p:sp>
        <p:nvSpPr>
          <p:cNvPr id="16" name="Shape 4"/>
          <p:cNvSpPr/>
          <p:nvPr/>
        </p:nvSpPr>
        <p:spPr>
          <a:xfrm>
            <a:off x="761981" y="3024112"/>
            <a:ext cx="406390" cy="406390"/>
          </a:xfrm>
          <a:prstGeom prst="ellipse">
            <a:avLst/>
          </a:prstGeom>
          <a:solidFill>
            <a:srgbClr val="3B82F6">
              <a:alpha val="90000"/>
            </a:srgbClr>
          </a:solidFill>
          <a:ln/>
        </p:spPr>
      </p:sp>
      <p:sp>
        <p:nvSpPr>
          <p:cNvPr id="17" name="Text 5"/>
          <p:cNvSpPr/>
          <p:nvPr/>
        </p:nvSpPr>
        <p:spPr>
          <a:xfrm>
            <a:off x="1422364" y="2973313"/>
            <a:ext cx="10007350"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EFFICIENT ADMINISTRATIVE MANAGEMENT
</a:t>
            </a:r>
            <a:endParaRPr lang="en-US" sz="1400" dirty="0"/>
          </a:p>
        </p:txBody>
      </p:sp>
      <p:sp>
        <p:nvSpPr>
          <p:cNvPr id="18" name="Text 6"/>
          <p:cNvSpPr/>
          <p:nvPr/>
        </p:nvSpPr>
        <p:spPr>
          <a:xfrm>
            <a:off x="1422364" y="3379703"/>
            <a:ext cx="10007350"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tailors educational content to individual student needs, enhancing engagement. A study found that personalized learning can improve student performance by up to 30%.
</a:t>
            </a:r>
            <a:endParaRPr lang="en-US" sz="1400" dirty="0"/>
          </a:p>
        </p:txBody>
      </p:sp>
      <p:sp>
        <p:nvSpPr>
          <p:cNvPr id="19" name="Shape 7"/>
          <p:cNvSpPr/>
          <p:nvPr/>
        </p:nvSpPr>
        <p:spPr>
          <a:xfrm>
            <a:off x="761981" y="4149621"/>
            <a:ext cx="406390" cy="406390"/>
          </a:xfrm>
          <a:prstGeom prst="ellipse">
            <a:avLst/>
          </a:prstGeom>
          <a:solidFill>
            <a:srgbClr val="3B82F6">
              <a:alpha val="90000"/>
            </a:srgbClr>
          </a:solidFill>
          <a:ln/>
        </p:spPr>
      </p:sp>
      <p:sp>
        <p:nvSpPr>
          <p:cNvPr id="20" name="Text 8"/>
          <p:cNvSpPr/>
          <p:nvPr/>
        </p:nvSpPr>
        <p:spPr>
          <a:xfrm>
            <a:off x="1422364" y="4098823"/>
            <a:ext cx="10007350"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INSTANT FEEDBACK MECHANISMS
</a:t>
            </a:r>
            <a:endParaRPr lang="en-US" sz="1400" dirty="0"/>
          </a:p>
        </p:txBody>
      </p:sp>
      <p:sp>
        <p:nvSpPr>
          <p:cNvPr id="21" name="Text 9"/>
          <p:cNvSpPr/>
          <p:nvPr/>
        </p:nvSpPr>
        <p:spPr>
          <a:xfrm>
            <a:off x="1422364" y="4505212"/>
            <a:ext cx="10007350"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400" dirty="0"/>
          </a:p>
        </p:txBody>
      </p:sp>
      <p:sp>
        <p:nvSpPr>
          <p:cNvPr id="22" name="Text 10"/>
          <p:cNvSpPr/>
          <p:nvPr/>
        </p:nvSpPr>
        <p:spPr>
          <a:xfrm>
            <a:off x="1422364" y="5224332"/>
            <a:ext cx="10007350"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RESHAPING CURRICULUM DEVELOPMENT
</a:t>
            </a:r>
            <a:endParaRPr lang="en-US" sz="1400" dirty="0"/>
          </a:p>
        </p:txBody>
      </p:sp>
      <p:sp>
        <p:nvSpPr>
          <p:cNvPr id="23" name="Text 11"/>
          <p:cNvSpPr/>
          <p:nvPr/>
        </p:nvSpPr>
        <p:spPr>
          <a:xfrm>
            <a:off x="1422364" y="5630722"/>
            <a:ext cx="10007350"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provides real-time feedback on assignments, enabling students to learn from mistakes immediately. This can lead to a 20% increase in assignment completion rates.
</a:t>
            </a:r>
            <a:endParaRPr lang="en-US" sz="1400" dirty="0"/>
          </a:p>
        </p:txBody>
      </p:sp>
      <p:pic>
        <p:nvPicPr>
          <p:cNvPr id="24" name="Image 10"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5" name="Text 1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1269968"/>
            <a:ext cx="3256197" cy="4444889"/>
          </a:xfrm>
          <a:prstGeom prst="rect">
            <a:avLst/>
          </a:prstGeom>
        </p:spPr>
      </p:pic>
      <p:pic>
        <p:nvPicPr>
          <p:cNvPr id="3" name="Image 1" descr="preencoded.png">    </p:cNvPr>
          <p:cNvPicPr>
            <a:picLocks noChangeAspect="1"/>
          </p:cNvPicPr>
          <p:nvPr/>
        </p:nvPicPr>
        <p:blipFill>
          <a:blip r:embed="rId2"/>
          <a:stretch>
            <a:fillRect/>
          </a:stretch>
        </p:blipFill>
        <p:spPr>
          <a:xfrm>
            <a:off x="8889778" y="-1269968"/>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10667733" y="5333867"/>
            <a:ext cx="1396965" cy="1396965"/>
          </a:xfrm>
          <a:prstGeom prst="rect">
            <a:avLst/>
          </a:prstGeom>
        </p:spPr>
      </p:pic>
      <p:pic>
        <p:nvPicPr>
          <p:cNvPr id="5" name="Image 3" descr="preencoded.png">    </p:cNvPr>
          <p:cNvPicPr>
            <a:picLocks noChangeAspect="1"/>
          </p:cNvPicPr>
          <p:nvPr/>
        </p:nvPicPr>
        <p:blipFill>
          <a:blip r:embed="rId4"/>
          <a:stretch>
            <a:fillRect/>
          </a:stretch>
        </p:blipFill>
        <p:spPr>
          <a:xfrm>
            <a:off x="10667733" y="5333867"/>
            <a:ext cx="1396965" cy="1396965"/>
          </a:xfrm>
          <a:prstGeom prst="rect">
            <a:avLst/>
          </a:prstGeom>
        </p:spPr>
      </p:pic>
      <p:pic>
        <p:nvPicPr>
          <p:cNvPr id="6" name="Image 4" descr="preencoded.png">    </p:cNvPr>
          <p:cNvPicPr>
            <a:picLocks noChangeAspect="1"/>
          </p:cNvPicPr>
          <p:nvPr/>
        </p:nvPicPr>
        <p:blipFill>
          <a:blip r:embed="rId5"/>
          <a:stretch>
            <a:fillRect/>
          </a:stretch>
        </p:blipFill>
        <p:spPr>
          <a:xfrm>
            <a:off x="0" y="1269968"/>
            <a:ext cx="63498" cy="4444889"/>
          </a:xfrm>
          <a:prstGeom prst="rect">
            <a:avLst/>
          </a:prstGeom>
        </p:spPr>
      </p:pic>
      <p:pic>
        <p:nvPicPr>
          <p:cNvPr id="7" name="Image 5" descr="preencoded.png">    </p:cNvPr>
          <p:cNvPicPr>
            <a:picLocks noChangeAspect="1"/>
          </p:cNvPicPr>
          <p:nvPr/>
        </p:nvPicPr>
        <p:blipFill>
          <a:blip r:embed="rId6"/>
          <a:stretch>
            <a:fillRect/>
          </a:stretch>
        </p:blipFill>
        <p:spPr>
          <a:xfrm>
            <a:off x="0" y="1269968"/>
            <a:ext cx="63498" cy="4444889"/>
          </a:xfrm>
          <a:prstGeom prst="rect">
            <a:avLst/>
          </a:prstGeom>
        </p:spPr>
      </p:pic>
      <p:pic>
        <p:nvPicPr>
          <p:cNvPr id="8" name="Image 6" descr="preencoded.png">    </p:cNvPr>
          <p:cNvPicPr>
            <a:picLocks noChangeAspect="1"/>
          </p:cNvPicPr>
          <p:nvPr/>
        </p:nvPicPr>
        <p:blipFill>
          <a:blip r:embed="rId7"/>
          <a:stretch>
            <a:fillRect/>
          </a:stretch>
        </p:blipFill>
        <p:spPr>
          <a:xfrm>
            <a:off x="10413740" y="317492"/>
            <a:ext cx="1269968" cy="431789"/>
          </a:xfrm>
          <a:prstGeom prst="rect">
            <a:avLst/>
          </a:prstGeom>
        </p:spPr>
      </p:pic>
      <p:pic>
        <p:nvPicPr>
          <p:cNvPr id="9" name="Image 7" descr="preencoded.png">    </p:cNvPr>
          <p:cNvPicPr>
            <a:picLocks noChangeAspect="1"/>
          </p:cNvPicPr>
          <p:nvPr/>
        </p:nvPicPr>
        <p:blipFill>
          <a:blip r:embed="rId8"/>
          <a:stretch>
            <a:fillRect/>
          </a:stretch>
        </p:blipFill>
        <p:spPr>
          <a:xfrm>
            <a:off x="10413740" y="317492"/>
            <a:ext cx="1269968" cy="431789"/>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76198"/>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76198"/>
          </a:xfrm>
          <a:prstGeom prst="rect">
            <a:avLst/>
          </a:prstGeom>
        </p:spPr>
      </p:pic>
      <p:sp>
        <p:nvSpPr>
          <p:cNvPr id="12" name="Text 0"/>
          <p:cNvSpPr/>
          <p:nvPr/>
        </p:nvSpPr>
        <p:spPr>
          <a:xfrm>
            <a:off x="761981" y="507987"/>
            <a:ext cx="10667733" cy="761981"/>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Opportunities Presented by AI
</a:t>
            </a:r>
            <a:endParaRPr lang="en-US" sz="3200" dirty="0"/>
          </a:p>
        </p:txBody>
      </p:sp>
      <p:sp>
        <p:nvSpPr>
          <p:cNvPr id="13" name="Shape 1"/>
          <p:cNvSpPr/>
          <p:nvPr/>
        </p:nvSpPr>
        <p:spPr>
          <a:xfrm>
            <a:off x="761981" y="1784305"/>
            <a:ext cx="3276518" cy="3359195"/>
          </a:xfrm>
          <a:prstGeom prst="rect">
            <a:avLst/>
          </a:prstGeom>
          <a:noFill/>
          <a:ln/>
        </p:spPr>
      </p:sp>
      <p:sp>
        <p:nvSpPr>
          <p:cNvPr id="14" name="Text 2"/>
          <p:cNvSpPr/>
          <p:nvPr/>
        </p:nvSpPr>
        <p:spPr>
          <a:xfrm>
            <a:off x="3327317"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1
</a:t>
            </a:r>
            <a:endParaRPr lang="en-US" sz="1400" dirty="0"/>
          </a:p>
        </p:txBody>
      </p:sp>
      <p:sp>
        <p:nvSpPr>
          <p:cNvPr id="15" name="Text 3"/>
          <p:cNvSpPr/>
          <p:nvPr/>
        </p:nvSpPr>
        <p:spPr>
          <a:xfrm>
            <a:off x="1066773"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Enhanced Engagement
</a:t>
            </a:r>
            <a:endParaRPr lang="en-US" sz="1400" dirty="0"/>
          </a:p>
        </p:txBody>
      </p:sp>
      <p:sp>
        <p:nvSpPr>
          <p:cNvPr id="16" name="Text 4"/>
          <p:cNvSpPr/>
          <p:nvPr/>
        </p:nvSpPr>
        <p:spPr>
          <a:xfrm>
            <a:off x="1066773"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400" dirty="0"/>
          </a:p>
        </p:txBody>
      </p:sp>
      <p:sp>
        <p:nvSpPr>
          <p:cNvPr id="17" name="Shape 5"/>
          <p:cNvSpPr/>
          <p:nvPr/>
        </p:nvSpPr>
        <p:spPr>
          <a:xfrm>
            <a:off x="4457589" y="1784305"/>
            <a:ext cx="3276518" cy="3359195"/>
          </a:xfrm>
          <a:prstGeom prst="rect">
            <a:avLst/>
          </a:prstGeom>
          <a:noFill/>
          <a:ln/>
        </p:spPr>
      </p:sp>
      <p:sp>
        <p:nvSpPr>
          <p:cNvPr id="18" name="Text 6"/>
          <p:cNvSpPr/>
          <p:nvPr/>
        </p:nvSpPr>
        <p:spPr>
          <a:xfrm>
            <a:off x="7022924"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2
</a:t>
            </a:r>
            <a:endParaRPr lang="en-US" sz="1400" dirty="0"/>
          </a:p>
        </p:txBody>
      </p:sp>
      <p:sp>
        <p:nvSpPr>
          <p:cNvPr id="19" name="Text 7"/>
          <p:cNvSpPr/>
          <p:nvPr/>
        </p:nvSpPr>
        <p:spPr>
          <a:xfrm>
            <a:off x="4762381"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Support for Diverse Learning
</a:t>
            </a:r>
            <a:endParaRPr lang="en-US" sz="1400" dirty="0"/>
          </a:p>
        </p:txBody>
      </p:sp>
      <p:sp>
        <p:nvSpPr>
          <p:cNvPr id="20" name="Text 8"/>
          <p:cNvSpPr/>
          <p:nvPr/>
        </p:nvSpPr>
        <p:spPr>
          <a:xfrm>
            <a:off x="4762381"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can personalize learning experiences by adapting content to various learning styles, improving comprehension and retention for 80% of students with different needs.
</a:t>
            </a:r>
            <a:endParaRPr lang="en-US" sz="1400" dirty="0"/>
          </a:p>
        </p:txBody>
      </p:sp>
      <p:sp>
        <p:nvSpPr>
          <p:cNvPr id="21" name="Shape 9"/>
          <p:cNvSpPr/>
          <p:nvPr/>
        </p:nvSpPr>
        <p:spPr>
          <a:xfrm>
            <a:off x="8153196" y="1784305"/>
            <a:ext cx="990804" cy="3359195"/>
          </a:xfrm>
          <a:prstGeom prst="rect">
            <a:avLst/>
          </a:prstGeom>
          <a:noFill/>
          <a:ln/>
        </p:spPr>
      </p:sp>
      <p:sp>
        <p:nvSpPr>
          <p:cNvPr id="22" name="Text 10"/>
          <p:cNvSpPr/>
          <p:nvPr/>
        </p:nvSpPr>
        <p:spPr>
          <a:xfrm>
            <a:off x="10718532" y="1936702"/>
            <a:ext cx="609585" cy="444489"/>
          </a:xfrm>
          <a:prstGeom prst="rect">
            <a:avLst/>
          </a:prstGeom>
          <a:noFill/>
          <a:ln/>
        </p:spPr>
        <p:txBody>
          <a:bodyPr wrap="square" lIns="1016" tIns="1016" rIns="1016" bIns="1016" rtlCol="0" anchor="t"/>
          <a:lstStyle/>
          <a:p>
            <a:pPr algn="r" indent="0" marL="0">
              <a:lnSpc>
                <a:spcPct val="100000"/>
              </a:lnSpc>
              <a:buNone/>
            </a:pPr>
            <a:r>
              <a:rPr lang="en-US" sz="1400" dirty="0">
                <a:solidFill>
                  <a:srgbClr val="3B82F6"/>
                </a:solidFill>
                <a:latin typeface="Calibri" pitchFamily="34" charset="0"/>
                <a:ea typeface="Calibri" pitchFamily="34" charset="-122"/>
                <a:cs typeface="Calibri" pitchFamily="34" charset="-120"/>
              </a:rPr>
              <a:t>3
</a:t>
            </a:r>
            <a:endParaRPr lang="en-US" sz="1400" dirty="0"/>
          </a:p>
        </p:txBody>
      </p:sp>
      <p:sp>
        <p:nvSpPr>
          <p:cNvPr id="23" name="Text 11"/>
          <p:cNvSpPr/>
          <p:nvPr/>
        </p:nvSpPr>
        <p:spPr>
          <a:xfrm>
            <a:off x="8457989" y="2609785"/>
            <a:ext cx="2666933" cy="1015975"/>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Access to Resources
</a:t>
            </a:r>
            <a:endParaRPr lang="en-US" sz="1400" dirty="0"/>
          </a:p>
        </p:txBody>
      </p:sp>
      <p:sp>
        <p:nvSpPr>
          <p:cNvPr id="24" name="Text 12"/>
          <p:cNvSpPr/>
          <p:nvPr/>
        </p:nvSpPr>
        <p:spPr>
          <a:xfrm>
            <a:off x="8457989" y="3562261"/>
            <a:ext cx="2666933" cy="1996390"/>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AI-driven tools like interactive simulations and gamified learning platforms can increase student engagement by up to 30%, making lessons more dynamic and enjoyable.
</a:t>
            </a:r>
            <a:endParaRPr lang="en-US" sz="1400" dirty="0"/>
          </a:p>
        </p:txBody>
      </p:sp>
      <p:pic>
        <p:nvPicPr>
          <p:cNvPr id="25" name="Image 10"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6"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04952" y="2539937"/>
            <a:ext cx="5079873" cy="4272344"/>
          </a:xfrm>
          <a:prstGeom prst="rect">
            <a:avLst/>
          </a:prstGeom>
        </p:spPr>
      </p:pic>
      <p:pic>
        <p:nvPicPr>
          <p:cNvPr id="3" name="Image 1" descr="preencoded.png">    </p:cNvPr>
          <p:cNvPicPr>
            <a:picLocks noChangeAspect="1"/>
          </p:cNvPicPr>
          <p:nvPr/>
        </p:nvPicPr>
        <p:blipFill>
          <a:blip r:embed="rId2"/>
          <a:stretch>
            <a:fillRect/>
          </a:stretch>
        </p:blipFill>
        <p:spPr>
          <a:xfrm>
            <a:off x="-1904952" y="2539937"/>
            <a:ext cx="5079873" cy="4272344"/>
          </a:xfrm>
          <a:prstGeom prst="rect">
            <a:avLst/>
          </a:prstGeom>
        </p:spPr>
      </p:pic>
      <p:pic>
        <p:nvPicPr>
          <p:cNvPr id="4" name="Image 2" descr="preencoded.png">    </p:cNvPr>
          <p:cNvPicPr>
            <a:picLocks noChangeAspect="1"/>
          </p:cNvPicPr>
          <p:nvPr/>
        </p:nvPicPr>
        <p:blipFill>
          <a:blip r:embed="rId3"/>
          <a:stretch>
            <a:fillRect/>
          </a:stretch>
        </p:blipFill>
        <p:spPr>
          <a:xfrm>
            <a:off x="0" y="1142971"/>
            <a:ext cx="50799" cy="3174921"/>
          </a:xfrm>
          <a:prstGeom prst="rect">
            <a:avLst/>
          </a:prstGeom>
        </p:spPr>
      </p:pic>
      <p:pic>
        <p:nvPicPr>
          <p:cNvPr id="5" name="Image 3" descr="preencoded.png">    </p:cNvPr>
          <p:cNvPicPr>
            <a:picLocks noChangeAspect="1"/>
          </p:cNvPicPr>
          <p:nvPr/>
        </p:nvPicPr>
        <p:blipFill>
          <a:blip r:embed="rId4"/>
          <a:stretch>
            <a:fillRect/>
          </a:stretch>
        </p:blipFill>
        <p:spPr>
          <a:xfrm>
            <a:off x="0" y="1142971"/>
            <a:ext cx="50799" cy="3174921"/>
          </a:xfrm>
          <a:prstGeom prst="rect">
            <a:avLst/>
          </a:prstGeom>
        </p:spPr>
      </p:pic>
      <p:pic>
        <p:nvPicPr>
          <p:cNvPr id="6" name="Image 4" descr="preencoded.png">    </p:cNvPr>
          <p:cNvPicPr>
            <a:picLocks noChangeAspect="1"/>
          </p:cNvPicPr>
          <p:nvPr/>
        </p:nvPicPr>
        <p:blipFill>
          <a:blip r:embed="rId5"/>
          <a:stretch>
            <a:fillRect/>
          </a:stretch>
        </p:blipFill>
        <p:spPr>
          <a:xfrm>
            <a:off x="10540736" y="253994"/>
            <a:ext cx="1142971" cy="406390"/>
          </a:xfrm>
          <a:prstGeom prst="rect">
            <a:avLst/>
          </a:prstGeom>
        </p:spPr>
      </p:pic>
      <p:pic>
        <p:nvPicPr>
          <p:cNvPr id="7" name="Image 5" descr="preencoded.png">    </p:cNvPr>
          <p:cNvPicPr>
            <a:picLocks noChangeAspect="1"/>
          </p:cNvPicPr>
          <p:nvPr/>
        </p:nvPicPr>
        <p:blipFill>
          <a:blip r:embed="rId6"/>
          <a:stretch>
            <a:fillRect/>
          </a:stretch>
        </p:blipFill>
        <p:spPr>
          <a:xfrm>
            <a:off x="10540736" y="253994"/>
            <a:ext cx="1142971" cy="406390"/>
          </a:xfrm>
          <a:prstGeom prst="rect">
            <a:avLst/>
          </a:prstGeom>
        </p:spPr>
      </p:pic>
      <p:pic>
        <p:nvPicPr>
          <p:cNvPr id="8" name="Image 6" descr="preencoded.png">    </p:cNvPr>
          <p:cNvPicPr>
            <a:picLocks noChangeAspect="1"/>
          </p:cNvPicPr>
          <p:nvPr/>
        </p:nvPicPr>
        <p:blipFill>
          <a:blip r:embed="rId7"/>
          <a:stretch>
            <a:fillRect/>
          </a:stretch>
        </p:blipFill>
        <p:spPr>
          <a:xfrm>
            <a:off x="0" y="0"/>
            <a:ext cx="12145975" cy="76198"/>
          </a:xfrm>
          <a:prstGeom prst="rect">
            <a:avLst/>
          </a:prstGeom>
        </p:spPr>
      </p:pic>
      <p:pic>
        <p:nvPicPr>
          <p:cNvPr id="9" name="Image 7" descr="preencoded.png">    </p:cNvPr>
          <p:cNvPicPr>
            <a:picLocks noChangeAspect="1"/>
          </p:cNvPicPr>
          <p:nvPr/>
        </p:nvPicPr>
        <p:blipFill>
          <a:blip r:embed="rId8"/>
          <a:stretch>
            <a:fillRect/>
          </a:stretch>
        </p:blipFill>
        <p:spPr>
          <a:xfrm>
            <a:off x="0" y="0"/>
            <a:ext cx="12145975" cy="76198"/>
          </a:xfrm>
          <a:prstGeom prst="rect">
            <a:avLst/>
          </a:prstGeom>
        </p:spPr>
      </p:pic>
      <p:sp>
        <p:nvSpPr>
          <p:cNvPr id="10" name="Text 0"/>
          <p:cNvSpPr/>
          <p:nvPr/>
        </p:nvSpPr>
        <p:spPr>
          <a:xfrm>
            <a:off x="761981" y="1015975"/>
            <a:ext cx="10667733" cy="711182"/>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AI Adoption Rates in Education
</a:t>
            </a:r>
            <a:endParaRPr lang="en-US" sz="3200" dirty="0"/>
          </a:p>
        </p:txBody>
      </p:sp>
      <p:graphicFrame>
        <p:nvGraphicFramePr>
          <p:cNvPr id="11" name="Chart 0" descr=""/>
          <p:cNvGraphicFramePr/>
          <p:nvPr/>
        </p:nvGraphicFramePr>
        <p:xfrm>
          <a:off x="761981" y="2031949"/>
          <a:ext cx="10667733" cy="4063898"/>
        </p:xfrm>
        <a:graphic xmlns:a="http://schemas.openxmlformats.org/drawingml/2006/main">
          <a:graphicData uri="http://schemas.openxmlformats.org/drawingml/2006/chart">
            <c:chart xmlns:c="http://schemas.openxmlformats.org/drawingml/2006/chart" r:id="rId9"/>
          </a:graphicData>
        </a:graphic>
      </p:graphicFrame>
      <p:pic>
        <p:nvPicPr>
          <p:cNvPr id="12" name="Image 8"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13" name="Text 1"/>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1269968"/>
            <a:ext cx="3256197" cy="4444889"/>
          </a:xfrm>
          <a:prstGeom prst="rect">
            <a:avLst/>
          </a:prstGeom>
        </p:spPr>
      </p:pic>
      <p:pic>
        <p:nvPicPr>
          <p:cNvPr id="3" name="Image 1" descr="preencoded.png">    </p:cNvPr>
          <p:cNvPicPr>
            <a:picLocks noChangeAspect="1"/>
          </p:cNvPicPr>
          <p:nvPr/>
        </p:nvPicPr>
        <p:blipFill>
          <a:blip r:embed="rId2"/>
          <a:stretch>
            <a:fillRect/>
          </a:stretch>
        </p:blipFill>
        <p:spPr>
          <a:xfrm>
            <a:off x="8889778" y="-1269968"/>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10667733" y="5333867"/>
            <a:ext cx="1396965" cy="1396965"/>
          </a:xfrm>
          <a:prstGeom prst="rect">
            <a:avLst/>
          </a:prstGeom>
        </p:spPr>
      </p:pic>
      <p:pic>
        <p:nvPicPr>
          <p:cNvPr id="5" name="Image 3" descr="preencoded.png">    </p:cNvPr>
          <p:cNvPicPr>
            <a:picLocks noChangeAspect="1"/>
          </p:cNvPicPr>
          <p:nvPr/>
        </p:nvPicPr>
        <p:blipFill>
          <a:blip r:embed="rId4"/>
          <a:stretch>
            <a:fillRect/>
          </a:stretch>
        </p:blipFill>
        <p:spPr>
          <a:xfrm>
            <a:off x="10667733" y="5333867"/>
            <a:ext cx="1396965" cy="1396965"/>
          </a:xfrm>
          <a:prstGeom prst="rect">
            <a:avLst/>
          </a:prstGeom>
        </p:spPr>
      </p:pic>
      <p:pic>
        <p:nvPicPr>
          <p:cNvPr id="6" name="Image 4" descr="preencoded.png">    </p:cNvPr>
          <p:cNvPicPr>
            <a:picLocks noChangeAspect="1"/>
          </p:cNvPicPr>
          <p:nvPr/>
        </p:nvPicPr>
        <p:blipFill>
          <a:blip r:embed="rId5"/>
          <a:stretch>
            <a:fillRect/>
          </a:stretch>
        </p:blipFill>
        <p:spPr>
          <a:xfrm>
            <a:off x="0" y="1269968"/>
            <a:ext cx="63498" cy="4444889"/>
          </a:xfrm>
          <a:prstGeom prst="rect">
            <a:avLst/>
          </a:prstGeom>
        </p:spPr>
      </p:pic>
      <p:pic>
        <p:nvPicPr>
          <p:cNvPr id="7" name="Image 5" descr="preencoded.png">    </p:cNvPr>
          <p:cNvPicPr>
            <a:picLocks noChangeAspect="1"/>
          </p:cNvPicPr>
          <p:nvPr/>
        </p:nvPicPr>
        <p:blipFill>
          <a:blip r:embed="rId6"/>
          <a:stretch>
            <a:fillRect/>
          </a:stretch>
        </p:blipFill>
        <p:spPr>
          <a:xfrm>
            <a:off x="0" y="1269968"/>
            <a:ext cx="63498" cy="4444889"/>
          </a:xfrm>
          <a:prstGeom prst="rect">
            <a:avLst/>
          </a:prstGeom>
        </p:spPr>
      </p:pic>
      <p:pic>
        <p:nvPicPr>
          <p:cNvPr id="8" name="Image 6" descr="preencoded.png">    </p:cNvPr>
          <p:cNvPicPr>
            <a:picLocks noChangeAspect="1"/>
          </p:cNvPicPr>
          <p:nvPr/>
        </p:nvPicPr>
        <p:blipFill>
          <a:blip r:embed="rId7"/>
          <a:stretch>
            <a:fillRect/>
          </a:stretch>
        </p:blipFill>
        <p:spPr>
          <a:xfrm>
            <a:off x="10413740" y="317492"/>
            <a:ext cx="1269968" cy="431789"/>
          </a:xfrm>
          <a:prstGeom prst="rect">
            <a:avLst/>
          </a:prstGeom>
        </p:spPr>
      </p:pic>
      <p:pic>
        <p:nvPicPr>
          <p:cNvPr id="9" name="Image 7" descr="preencoded.png">    </p:cNvPr>
          <p:cNvPicPr>
            <a:picLocks noChangeAspect="1"/>
          </p:cNvPicPr>
          <p:nvPr/>
        </p:nvPicPr>
        <p:blipFill>
          <a:blip r:embed="rId8"/>
          <a:stretch>
            <a:fillRect/>
          </a:stretch>
        </p:blipFill>
        <p:spPr>
          <a:xfrm>
            <a:off x="10413740" y="317492"/>
            <a:ext cx="1269968" cy="431789"/>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76198"/>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76198"/>
          </a:xfrm>
          <a:prstGeom prst="rect">
            <a:avLst/>
          </a:prstGeom>
        </p:spPr>
      </p:pic>
      <p:sp>
        <p:nvSpPr>
          <p:cNvPr id="12" name="Text 0"/>
          <p:cNvSpPr/>
          <p:nvPr/>
        </p:nvSpPr>
        <p:spPr>
          <a:xfrm>
            <a:off x="761981" y="507987"/>
            <a:ext cx="10667733" cy="761981"/>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Risks of AI in Education
</a:t>
            </a:r>
            <a:endParaRPr lang="en-US" sz="3200" dirty="0"/>
          </a:p>
        </p:txBody>
      </p:sp>
      <p:pic>
        <p:nvPicPr>
          <p:cNvPr id="13" name="Image 10" descr="preencoded.png">    </p:cNvPr>
          <p:cNvPicPr>
            <a:picLocks noChangeAspect="1"/>
          </p:cNvPicPr>
          <p:nvPr/>
        </p:nvPicPr>
        <p:blipFill>
          <a:blip r:embed="rId11"/>
          <a:stretch>
            <a:fillRect/>
          </a:stretch>
        </p:blipFill>
        <p:spPr>
          <a:xfrm>
            <a:off x="761981" y="1898603"/>
            <a:ext cx="571486" cy="444489"/>
          </a:xfrm>
          <a:prstGeom prst="rect">
            <a:avLst/>
          </a:prstGeom>
        </p:spPr>
      </p:pic>
      <p:sp>
        <p:nvSpPr>
          <p:cNvPr id="14" name="Text 1"/>
          <p:cNvSpPr/>
          <p:nvPr/>
        </p:nvSpPr>
        <p:spPr>
          <a:xfrm>
            <a:off x="1587460" y="1847804"/>
            <a:ext cx="9842254"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DATA PRIVACY CONCERNS
</a:t>
            </a:r>
            <a:endParaRPr lang="en-US" sz="1400" dirty="0"/>
          </a:p>
        </p:txBody>
      </p:sp>
      <p:sp>
        <p:nvSpPr>
          <p:cNvPr id="15" name="Text 2"/>
          <p:cNvSpPr/>
          <p:nvPr/>
        </p:nvSpPr>
        <p:spPr>
          <a:xfrm>
            <a:off x="1587460" y="2254194"/>
            <a:ext cx="9842254"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AI systems often require extensive student data, raising concerns about privacy breaches. In 2022, 30% of schools reported data leaks affecting student information.
</a:t>
            </a:r>
            <a:endParaRPr lang="en-US" sz="1400" dirty="0"/>
          </a:p>
        </p:txBody>
      </p:sp>
      <p:pic>
        <p:nvPicPr>
          <p:cNvPr id="16" name="Image 11" descr="preencoded.png">    </p:cNvPr>
          <p:cNvPicPr>
            <a:picLocks noChangeAspect="1"/>
          </p:cNvPicPr>
          <p:nvPr/>
        </p:nvPicPr>
        <p:blipFill>
          <a:blip r:embed="rId12"/>
          <a:stretch>
            <a:fillRect/>
          </a:stretch>
        </p:blipFill>
        <p:spPr>
          <a:xfrm>
            <a:off x="761981" y="3024112"/>
            <a:ext cx="571486" cy="444489"/>
          </a:xfrm>
          <a:prstGeom prst="rect">
            <a:avLst/>
          </a:prstGeom>
        </p:spPr>
      </p:pic>
      <p:sp>
        <p:nvSpPr>
          <p:cNvPr id="17" name="Text 3"/>
          <p:cNvSpPr/>
          <p:nvPr/>
        </p:nvSpPr>
        <p:spPr>
          <a:xfrm>
            <a:off x="1587460" y="2973313"/>
            <a:ext cx="9842254"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OVER-RELIANCE ON TECHNOLOGY
</a:t>
            </a:r>
            <a:endParaRPr lang="en-US" sz="1400" dirty="0"/>
          </a:p>
        </p:txBody>
      </p:sp>
      <p:sp>
        <p:nvSpPr>
          <p:cNvPr id="18" name="Text 4"/>
          <p:cNvSpPr/>
          <p:nvPr/>
        </p:nvSpPr>
        <p:spPr>
          <a:xfrm>
            <a:off x="1587460" y="3379703"/>
            <a:ext cx="9842254"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400" dirty="0"/>
          </a:p>
        </p:txBody>
      </p:sp>
      <p:pic>
        <p:nvPicPr>
          <p:cNvPr id="19" name="Image 12" descr="preencoded.png">    </p:cNvPr>
          <p:cNvPicPr>
            <a:picLocks noChangeAspect="1"/>
          </p:cNvPicPr>
          <p:nvPr/>
        </p:nvPicPr>
        <p:blipFill>
          <a:blip r:embed="rId13"/>
          <a:stretch>
            <a:fillRect/>
          </a:stretch>
        </p:blipFill>
        <p:spPr>
          <a:xfrm>
            <a:off x="761981" y="4149621"/>
            <a:ext cx="571486" cy="444489"/>
          </a:xfrm>
          <a:prstGeom prst="rect">
            <a:avLst/>
          </a:prstGeom>
        </p:spPr>
      </p:pic>
      <p:sp>
        <p:nvSpPr>
          <p:cNvPr id="20" name="Text 5"/>
          <p:cNvSpPr/>
          <p:nvPr/>
        </p:nvSpPr>
        <p:spPr>
          <a:xfrm>
            <a:off x="1587460" y="4098823"/>
            <a:ext cx="9842254"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BIAS IN AI ALGORITHMS
</a:t>
            </a:r>
            <a:endParaRPr lang="en-US" sz="1400" dirty="0"/>
          </a:p>
        </p:txBody>
      </p:sp>
      <p:sp>
        <p:nvSpPr>
          <p:cNvPr id="21" name="Text 6"/>
          <p:cNvSpPr/>
          <p:nvPr/>
        </p:nvSpPr>
        <p:spPr>
          <a:xfrm>
            <a:off x="1587460" y="4505212"/>
            <a:ext cx="9842254"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Excessive dependence on AI tools can hinder critical thinking skills. A 2023 study found that 40% of students struggled with problem-solving without AI assistance.
</a:t>
            </a:r>
            <a:endParaRPr lang="en-US" sz="1400" dirty="0"/>
          </a:p>
        </p:txBody>
      </p:sp>
      <p:pic>
        <p:nvPicPr>
          <p:cNvPr id="22" name="Image 13" descr="preencoded.png">    </p:cNvPr>
          <p:cNvPicPr>
            <a:picLocks noChangeAspect="1"/>
          </p:cNvPicPr>
          <p:nvPr/>
        </p:nvPicPr>
        <p:blipFill>
          <a:blip r:embed="rId14"/>
          <a:stretch>
            <a:fillRect/>
          </a:stretch>
        </p:blipFill>
        <p:spPr>
          <a:xfrm>
            <a:off x="761981" y="5275131"/>
            <a:ext cx="571486" cy="444489"/>
          </a:xfrm>
          <a:prstGeom prst="rect">
            <a:avLst/>
          </a:prstGeom>
        </p:spPr>
      </p:pic>
      <p:sp>
        <p:nvSpPr>
          <p:cNvPr id="23" name="Text 7"/>
          <p:cNvSpPr/>
          <p:nvPr/>
        </p:nvSpPr>
        <p:spPr>
          <a:xfrm>
            <a:off x="1587460" y="5224332"/>
            <a:ext cx="9842254" cy="380990"/>
          </a:xfrm>
          <a:prstGeom prst="rect">
            <a:avLst/>
          </a:prstGeom>
          <a:noFill/>
          <a:ln/>
        </p:spPr>
        <p:txBody>
          <a:bodyPr wrap="square" lIns="0" tIns="0" rIns="0" bIns="0"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WIDENING DIGITAL DIVIDE
</a:t>
            </a:r>
            <a:endParaRPr lang="en-US" sz="1400" dirty="0"/>
          </a:p>
        </p:txBody>
      </p:sp>
      <p:sp>
        <p:nvSpPr>
          <p:cNvPr id="24" name="Text 8"/>
          <p:cNvSpPr/>
          <p:nvPr/>
        </p:nvSpPr>
        <p:spPr>
          <a:xfrm>
            <a:off x="1587460" y="5630722"/>
            <a:ext cx="9842254" cy="1300447"/>
          </a:xfrm>
          <a:prstGeom prst="rect">
            <a:avLst/>
          </a:prstGeom>
          <a:noFill/>
          <a:ln/>
        </p:spPr>
        <p:txBody>
          <a:bodyPr wrap="square" lIns="0" tIns="0" rIns="0" bIns="0"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Access to AI tools varies significantly, risking a widening digital divide. In 2023, 20% of low-income students lacked reliable internet access, affecting their learning opportunities.
</a:t>
            </a:r>
            <a:endParaRPr lang="en-US" sz="1400" dirty="0"/>
          </a:p>
        </p:txBody>
      </p:sp>
      <p:pic>
        <p:nvPicPr>
          <p:cNvPr id="25" name="Image 14" descr="http://127.0.0.1:3000/slidemaker_favicon.ico">    </p:cNvPr>
          <p:cNvPicPr>
            <a:picLocks noChangeAspect="1"/>
          </p:cNvPicPr>
          <p:nvPr/>
        </p:nvPicPr>
        <p:blipFill>
          <a:blip r:embed="rId15"/>
          <a:srcRect l="0" r="0" t="0" b="0"/>
          <a:stretch/>
        </p:blipFill>
        <p:spPr>
          <a:xfrm>
            <a:off x="10477238" y="6235544"/>
            <a:ext cx="139697" cy="139697"/>
          </a:xfrm>
          <a:prstGeom prst="rect">
            <a:avLst/>
          </a:prstGeom>
        </p:spPr>
      </p:pic>
      <p:sp>
        <p:nvSpPr>
          <p:cNvPr id="26"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9968" y="1269968"/>
            <a:ext cx="4444889" cy="4444889"/>
          </a:xfrm>
          <a:prstGeom prst="rect">
            <a:avLst/>
          </a:prstGeom>
        </p:spPr>
      </p:pic>
      <p:pic>
        <p:nvPicPr>
          <p:cNvPr id="3" name="Image 1" descr="preencoded.png">    </p:cNvPr>
          <p:cNvPicPr>
            <a:picLocks noChangeAspect="1"/>
          </p:cNvPicPr>
          <p:nvPr/>
        </p:nvPicPr>
        <p:blipFill>
          <a:blip r:embed="rId2"/>
          <a:stretch>
            <a:fillRect/>
          </a:stretch>
        </p:blipFill>
        <p:spPr>
          <a:xfrm>
            <a:off x="-1269968" y="1269968"/>
            <a:ext cx="4444889" cy="4444889"/>
          </a:xfrm>
          <a:prstGeom prst="rect">
            <a:avLst/>
          </a:prstGeom>
        </p:spPr>
      </p:pic>
      <p:pic>
        <p:nvPicPr>
          <p:cNvPr id="4" name="Image 2" descr="preencoded.png">    </p:cNvPr>
          <p:cNvPicPr>
            <a:picLocks noChangeAspect="1"/>
          </p:cNvPicPr>
          <p:nvPr/>
        </p:nvPicPr>
        <p:blipFill>
          <a:blip r:embed="rId3"/>
          <a:stretch>
            <a:fillRect/>
          </a:stretch>
        </p:blipFill>
        <p:spPr>
          <a:xfrm>
            <a:off x="6222844" y="888978"/>
            <a:ext cx="5333867" cy="5079873"/>
          </a:xfrm>
          <a:prstGeom prst="rect">
            <a:avLst/>
          </a:prstGeom>
        </p:spPr>
      </p:pic>
      <p:pic>
        <p:nvPicPr>
          <p:cNvPr id="5" name="Image 3" descr="preencoded.png">    </p:cNvPr>
          <p:cNvPicPr>
            <a:picLocks noChangeAspect="1"/>
          </p:cNvPicPr>
          <p:nvPr/>
        </p:nvPicPr>
        <p:blipFill>
          <a:blip r:embed="rId4"/>
          <a:stretch>
            <a:fillRect/>
          </a:stretch>
        </p:blipFill>
        <p:spPr>
          <a:xfrm>
            <a:off x="6222844" y="888978"/>
            <a:ext cx="5333867" cy="5079873"/>
          </a:xfrm>
          <a:prstGeom prst="rect">
            <a:avLst/>
          </a:prstGeom>
        </p:spPr>
      </p:pic>
      <p:pic>
        <p:nvPicPr>
          <p:cNvPr id="6" name="Image 4" descr="preencoded.png">    </p:cNvPr>
          <p:cNvPicPr>
            <a:picLocks noChangeAspect="1"/>
          </p:cNvPicPr>
          <p:nvPr/>
        </p:nvPicPr>
        <p:blipFill>
          <a:blip r:embed="rId5"/>
          <a:stretch>
            <a:fillRect/>
          </a:stretch>
        </p:blipFill>
        <p:spPr>
          <a:xfrm>
            <a:off x="4571886" y="5460863"/>
            <a:ext cx="1396965" cy="1269968"/>
          </a:xfrm>
          <a:prstGeom prst="rect">
            <a:avLst/>
          </a:prstGeom>
        </p:spPr>
      </p:pic>
      <p:pic>
        <p:nvPicPr>
          <p:cNvPr id="7" name="Image 5" descr="preencoded.png">    </p:cNvPr>
          <p:cNvPicPr>
            <a:picLocks noChangeAspect="1"/>
          </p:cNvPicPr>
          <p:nvPr/>
        </p:nvPicPr>
        <p:blipFill>
          <a:blip r:embed="rId6"/>
          <a:stretch>
            <a:fillRect/>
          </a:stretch>
        </p:blipFill>
        <p:spPr>
          <a:xfrm>
            <a:off x="4571886" y="5460863"/>
            <a:ext cx="1396965" cy="1269968"/>
          </a:xfrm>
          <a:prstGeom prst="rect">
            <a:avLst/>
          </a:prstGeom>
        </p:spPr>
      </p:pic>
      <p:pic>
        <p:nvPicPr>
          <p:cNvPr id="8" name="Image 6"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7"/>
          <a:srcRect l="0" r="0" t="0" b="0"/>
          <a:stretch/>
        </p:blipFill>
        <p:spPr>
          <a:xfrm>
            <a:off x="6349841" y="1015975"/>
            <a:ext cx="5079873" cy="4825879"/>
          </a:xfrm>
          <a:prstGeom prst="rect">
            <a:avLst/>
          </a:prstGeom>
        </p:spPr>
      </p:pic>
      <p:pic>
        <p:nvPicPr>
          <p:cNvPr id="9" name="Image 7" descr="preencoded.png">    </p:cNvPr>
          <p:cNvPicPr>
            <a:picLocks noChangeAspect="1"/>
          </p:cNvPicPr>
          <p:nvPr/>
        </p:nvPicPr>
        <p:blipFill>
          <a:blip r:embed="rId8"/>
          <a:stretch>
            <a:fillRect/>
          </a:stretch>
        </p:blipFill>
        <p:spPr>
          <a:xfrm>
            <a:off x="0" y="380990"/>
            <a:ext cx="63498" cy="3555911"/>
          </a:xfrm>
          <a:prstGeom prst="rect">
            <a:avLst/>
          </a:prstGeom>
        </p:spPr>
      </p:pic>
      <p:pic>
        <p:nvPicPr>
          <p:cNvPr id="10" name="Image 8" descr="preencoded.png">    </p:cNvPr>
          <p:cNvPicPr>
            <a:picLocks noChangeAspect="1"/>
          </p:cNvPicPr>
          <p:nvPr/>
        </p:nvPicPr>
        <p:blipFill>
          <a:blip r:embed="rId9"/>
          <a:stretch>
            <a:fillRect/>
          </a:stretch>
        </p:blipFill>
        <p:spPr>
          <a:xfrm>
            <a:off x="0" y="380990"/>
            <a:ext cx="63498" cy="3555911"/>
          </a:xfrm>
          <a:prstGeom prst="rect">
            <a:avLst/>
          </a:prstGeom>
        </p:spPr>
      </p:pic>
      <p:sp>
        <p:nvSpPr>
          <p:cNvPr id="11" name="Text 0"/>
          <p:cNvSpPr/>
          <p:nvPr/>
        </p:nvSpPr>
        <p:spPr>
          <a:xfrm>
            <a:off x="304792" y="368291"/>
            <a:ext cx="5879953" cy="1015975"/>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AI Tools in Education
</a:t>
            </a:r>
            <a:endParaRPr lang="en-US" sz="3200" dirty="0"/>
          </a:p>
        </p:txBody>
      </p:sp>
      <p:sp>
        <p:nvSpPr>
          <p:cNvPr id="12" name="Text 1"/>
          <p:cNvSpPr/>
          <p:nvPr/>
        </p:nvSpPr>
        <p:spPr>
          <a:xfrm>
            <a:off x="330192" y="2539937"/>
            <a:ext cx="5803755" cy="4272344"/>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400" dirty="0"/>
          </a:p>
        </p:txBody>
      </p:sp>
      <p:pic>
        <p:nvPicPr>
          <p:cNvPr id="13" name="Image 9" descr="preencoded.png">    </p:cNvPr>
          <p:cNvPicPr>
            <a:picLocks noChangeAspect="1"/>
          </p:cNvPicPr>
          <p:nvPr/>
        </p:nvPicPr>
        <p:blipFill>
          <a:blip r:embed="rId10"/>
          <a:stretch>
            <a:fillRect/>
          </a:stretch>
        </p:blipFill>
        <p:spPr>
          <a:xfrm>
            <a:off x="0" y="0"/>
            <a:ext cx="12145975" cy="76198"/>
          </a:xfrm>
          <a:prstGeom prst="rect">
            <a:avLst/>
          </a:prstGeom>
        </p:spPr>
      </p:pic>
      <p:pic>
        <p:nvPicPr>
          <p:cNvPr id="14" name="Image 10" descr="preencoded.png">    </p:cNvPr>
          <p:cNvPicPr>
            <a:picLocks noChangeAspect="1"/>
          </p:cNvPicPr>
          <p:nvPr/>
        </p:nvPicPr>
        <p:blipFill>
          <a:blip r:embed="rId11"/>
          <a:stretch>
            <a:fillRect/>
          </a:stretch>
        </p:blipFill>
        <p:spPr>
          <a:xfrm>
            <a:off x="0" y="0"/>
            <a:ext cx="12145975" cy="76198"/>
          </a:xfrm>
          <a:prstGeom prst="rect">
            <a:avLst/>
          </a:prstGeom>
        </p:spPr>
      </p:pic>
      <p:pic>
        <p:nvPicPr>
          <p:cNvPr id="15" name="Image 11" descr="http://127.0.0.1:3000/slidemaker_favicon.ico">    </p:cNvPr>
          <p:cNvPicPr>
            <a:picLocks noChangeAspect="1"/>
          </p:cNvPicPr>
          <p:nvPr/>
        </p:nvPicPr>
        <p:blipFill>
          <a:blip r:embed="rId12"/>
          <a:srcRect l="0" r="0" t="0" b="0"/>
          <a:stretch/>
        </p:blipFill>
        <p:spPr>
          <a:xfrm>
            <a:off x="10477238" y="6235544"/>
            <a:ext cx="139697" cy="139697"/>
          </a:xfrm>
          <a:prstGeom prst="rect">
            <a:avLst/>
          </a:prstGeom>
        </p:spPr>
      </p:pic>
      <p:sp>
        <p:nvSpPr>
          <p:cNvPr id="16" name="Text 2"/>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254794" y="-1269968"/>
            <a:ext cx="3891182" cy="5079873"/>
          </a:xfrm>
          <a:prstGeom prst="rect">
            <a:avLst/>
          </a:prstGeom>
        </p:spPr>
      </p:pic>
      <p:pic>
        <p:nvPicPr>
          <p:cNvPr id="3" name="Image 1" descr="preencoded.png">    </p:cNvPr>
          <p:cNvPicPr>
            <a:picLocks noChangeAspect="1"/>
          </p:cNvPicPr>
          <p:nvPr/>
        </p:nvPicPr>
        <p:blipFill>
          <a:blip r:embed="rId2"/>
          <a:stretch>
            <a:fillRect/>
          </a:stretch>
        </p:blipFill>
        <p:spPr>
          <a:xfrm>
            <a:off x="8889778" y="-1269968"/>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10667733" y="5333867"/>
            <a:ext cx="1396965" cy="1396965"/>
          </a:xfrm>
          <a:prstGeom prst="rect">
            <a:avLst/>
          </a:prstGeom>
        </p:spPr>
      </p:pic>
      <p:pic>
        <p:nvPicPr>
          <p:cNvPr id="5" name="Image 3" descr="preencoded.png">    </p:cNvPr>
          <p:cNvPicPr>
            <a:picLocks noChangeAspect="1"/>
          </p:cNvPicPr>
          <p:nvPr/>
        </p:nvPicPr>
        <p:blipFill>
          <a:blip r:embed="rId4"/>
          <a:stretch>
            <a:fillRect/>
          </a:stretch>
        </p:blipFill>
        <p:spPr>
          <a:xfrm>
            <a:off x="10667733" y="5333867"/>
            <a:ext cx="1396965" cy="1396965"/>
          </a:xfrm>
          <a:prstGeom prst="rect">
            <a:avLst/>
          </a:prstGeom>
        </p:spPr>
      </p:pic>
      <p:pic>
        <p:nvPicPr>
          <p:cNvPr id="6" name="Image 4" descr="preencoded.png">    </p:cNvPr>
          <p:cNvPicPr>
            <a:picLocks noChangeAspect="1"/>
          </p:cNvPicPr>
          <p:nvPr/>
        </p:nvPicPr>
        <p:blipFill>
          <a:blip r:embed="rId5"/>
          <a:stretch>
            <a:fillRect/>
          </a:stretch>
        </p:blipFill>
        <p:spPr>
          <a:xfrm>
            <a:off x="0" y="1015975"/>
            <a:ext cx="63498" cy="4825879"/>
          </a:xfrm>
          <a:prstGeom prst="rect">
            <a:avLst/>
          </a:prstGeom>
        </p:spPr>
      </p:pic>
      <p:pic>
        <p:nvPicPr>
          <p:cNvPr id="7" name="Image 5" descr="preencoded.png">    </p:cNvPr>
          <p:cNvPicPr>
            <a:picLocks noChangeAspect="1"/>
          </p:cNvPicPr>
          <p:nvPr/>
        </p:nvPicPr>
        <p:blipFill>
          <a:blip r:embed="rId6"/>
          <a:stretch>
            <a:fillRect/>
          </a:stretch>
        </p:blipFill>
        <p:spPr>
          <a:xfrm>
            <a:off x="0" y="1269968"/>
            <a:ext cx="63498" cy="4444889"/>
          </a:xfrm>
          <a:prstGeom prst="rect">
            <a:avLst/>
          </a:prstGeom>
        </p:spPr>
      </p:pic>
      <p:pic>
        <p:nvPicPr>
          <p:cNvPr id="8" name="Image 6" descr="preencoded.png">    </p:cNvPr>
          <p:cNvPicPr>
            <a:picLocks noChangeAspect="1"/>
          </p:cNvPicPr>
          <p:nvPr/>
        </p:nvPicPr>
        <p:blipFill>
          <a:blip r:embed="rId7"/>
          <a:stretch>
            <a:fillRect/>
          </a:stretch>
        </p:blipFill>
        <p:spPr>
          <a:xfrm>
            <a:off x="10413740" y="317492"/>
            <a:ext cx="1269968" cy="406390"/>
          </a:xfrm>
          <a:prstGeom prst="rect">
            <a:avLst/>
          </a:prstGeom>
        </p:spPr>
      </p:pic>
      <p:pic>
        <p:nvPicPr>
          <p:cNvPr id="9" name="Image 7" descr="preencoded.png">    </p:cNvPr>
          <p:cNvPicPr>
            <a:picLocks noChangeAspect="1"/>
          </p:cNvPicPr>
          <p:nvPr/>
        </p:nvPicPr>
        <p:blipFill>
          <a:blip r:embed="rId8"/>
          <a:stretch>
            <a:fillRect/>
          </a:stretch>
        </p:blipFill>
        <p:spPr>
          <a:xfrm>
            <a:off x="10413740" y="317492"/>
            <a:ext cx="1269968" cy="431789"/>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76198"/>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76198"/>
          </a:xfrm>
          <a:prstGeom prst="rect">
            <a:avLst/>
          </a:prstGeom>
        </p:spPr>
      </p:pic>
      <p:sp>
        <p:nvSpPr>
          <p:cNvPr id="12" name="Text 0"/>
          <p:cNvSpPr/>
          <p:nvPr/>
        </p:nvSpPr>
        <p:spPr>
          <a:xfrm>
            <a:off x="761981" y="507987"/>
            <a:ext cx="10667733" cy="761981"/>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How to Integrate AI into Teacher Workflows
</a:t>
            </a:r>
            <a:endParaRPr lang="en-US" sz="3200" dirty="0"/>
          </a:p>
        </p:txBody>
      </p:sp>
      <p:sp>
        <p:nvSpPr>
          <p:cNvPr id="13" name="Text 1"/>
          <p:cNvSpPr/>
          <p:nvPr/>
        </p:nvSpPr>
        <p:spPr>
          <a:xfrm>
            <a:off x="761981" y="1847804"/>
            <a:ext cx="10667733" cy="380990"/>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1. Assess Classroom Needs
</a:t>
            </a:r>
            <a:endParaRPr lang="en-US" sz="1400" dirty="0"/>
          </a:p>
        </p:txBody>
      </p:sp>
      <p:sp>
        <p:nvSpPr>
          <p:cNvPr id="14" name="Text 2"/>
          <p:cNvSpPr/>
          <p:nvPr/>
        </p:nvSpPr>
        <p:spPr>
          <a:xfrm>
            <a:off x="761981" y="2228794"/>
            <a:ext cx="10667733" cy="975336"/>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Evaluate the specific needs of your classroom and students to identify areas where AI can enhance learning and teaching efficiency.
</a:t>
            </a:r>
            <a:endParaRPr lang="en-US" sz="1400" dirty="0"/>
          </a:p>
        </p:txBody>
      </p:sp>
      <p:sp>
        <p:nvSpPr>
          <p:cNvPr id="15" name="Text 3"/>
          <p:cNvSpPr/>
          <p:nvPr/>
        </p:nvSpPr>
        <p:spPr>
          <a:xfrm>
            <a:off x="761981" y="3024112"/>
            <a:ext cx="10667733" cy="380990"/>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2. Research AI Tools
</a:t>
            </a:r>
            <a:endParaRPr lang="en-US" sz="1400" dirty="0"/>
          </a:p>
        </p:txBody>
      </p:sp>
      <p:sp>
        <p:nvSpPr>
          <p:cNvPr id="16" name="Text 4"/>
          <p:cNvSpPr/>
          <p:nvPr/>
        </p:nvSpPr>
        <p:spPr>
          <a:xfrm>
            <a:off x="761981" y="3405102"/>
            <a:ext cx="10667733" cy="975336"/>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Investigate and select AI tools that align with the identified needs, ensuring they are user-friendly and effective for your educational goals.
</a:t>
            </a:r>
            <a:endParaRPr lang="en-US" sz="1400" dirty="0"/>
          </a:p>
        </p:txBody>
      </p:sp>
      <p:sp>
        <p:nvSpPr>
          <p:cNvPr id="17" name="Text 5"/>
          <p:cNvSpPr/>
          <p:nvPr/>
        </p:nvSpPr>
        <p:spPr>
          <a:xfrm>
            <a:off x="761981" y="4200420"/>
            <a:ext cx="10667733" cy="380990"/>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3. Train Educators
</a:t>
            </a:r>
            <a:endParaRPr lang="en-US" sz="1400" dirty="0"/>
          </a:p>
        </p:txBody>
      </p:sp>
      <p:sp>
        <p:nvSpPr>
          <p:cNvPr id="18" name="Text 6"/>
          <p:cNvSpPr/>
          <p:nvPr/>
        </p:nvSpPr>
        <p:spPr>
          <a:xfrm>
            <a:off x="761981" y="4581410"/>
            <a:ext cx="10667733" cy="975336"/>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Provide comprehensive training for teachers on how to effectively use the selected AI tools, focusing on best practices and integration strategies.
</a:t>
            </a:r>
            <a:endParaRPr lang="en-US" sz="1400" dirty="0"/>
          </a:p>
        </p:txBody>
      </p:sp>
      <p:sp>
        <p:nvSpPr>
          <p:cNvPr id="19" name="Text 7"/>
          <p:cNvSpPr/>
          <p:nvPr/>
        </p:nvSpPr>
        <p:spPr>
          <a:xfrm>
            <a:off x="761981" y="5376728"/>
            <a:ext cx="10667733" cy="380990"/>
          </a:xfrm>
          <a:prstGeom prst="rect">
            <a:avLst/>
          </a:prstGeom>
          <a:noFill/>
          <a:ln/>
        </p:spPr>
        <p:txBody>
          <a:bodyPr wrap="square" lIns="1016" tIns="1016" rIns="1016" bIns="1016" rtlCol="0" anchor="t"/>
          <a:lstStyle/>
          <a:p>
            <a:pPr algn="l" indent="0" marL="0">
              <a:lnSpc>
                <a:spcPct val="120000"/>
              </a:lnSpc>
              <a:buNone/>
            </a:pPr>
            <a:r>
              <a:rPr lang="en-US" sz="1400" b="1" dirty="0">
                <a:solidFill>
                  <a:srgbClr val="0F172A"/>
                </a:solidFill>
                <a:latin typeface="Calibri" pitchFamily="34" charset="0"/>
                <a:ea typeface="Calibri" pitchFamily="34" charset="-122"/>
                <a:cs typeface="Calibri" pitchFamily="34" charset="-120"/>
              </a:rPr>
              <a:t>4. Monitor Impact
</a:t>
            </a:r>
            <a:endParaRPr lang="en-US" sz="1400" dirty="0"/>
          </a:p>
        </p:txBody>
      </p:sp>
      <p:sp>
        <p:nvSpPr>
          <p:cNvPr id="20" name="Text 8"/>
          <p:cNvSpPr/>
          <p:nvPr/>
        </p:nvSpPr>
        <p:spPr>
          <a:xfrm>
            <a:off x="761981" y="5757719"/>
            <a:ext cx="10667733" cy="1300447"/>
          </a:xfrm>
          <a:prstGeom prst="rect">
            <a:avLst/>
          </a:prstGeom>
          <a:noFill/>
          <a:ln/>
        </p:spPr>
        <p:txBody>
          <a:bodyPr wrap="square" lIns="1016" tIns="1016" rIns="1016" bIns="1016" rtlCol="0" anchor="t"/>
          <a:lstStyle/>
          <a:p>
            <a:pPr algn="l" indent="0" marL="0">
              <a:lnSpc>
                <a:spcPct val="160000"/>
              </a:lnSpc>
              <a:buNone/>
            </a:pPr>
            <a:r>
              <a:rPr lang="en-US" sz="1400" dirty="0">
                <a:solidFill>
                  <a:srgbClr val="475569"/>
                </a:solidFill>
                <a:latin typeface="Calibri" pitchFamily="34" charset="0"/>
                <a:ea typeface="Calibri" pitchFamily="34" charset="-122"/>
                <a:cs typeface="Calibri" pitchFamily="34" charset="-120"/>
              </a:rPr>
              <a:t>Continuously evaluate the impact of AI tools on student learning outcomes through assessments and feedback to ensure they are meeting educational objectives.
</a:t>
            </a:r>
            <a:endParaRPr lang="en-US" sz="1400" dirty="0"/>
          </a:p>
        </p:txBody>
      </p:sp>
      <p:pic>
        <p:nvPicPr>
          <p:cNvPr id="21" name="Image 10"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22"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78" y="-1015975"/>
            <a:ext cx="3256197" cy="4444889"/>
          </a:xfrm>
          <a:prstGeom prst="rect">
            <a:avLst/>
          </a:prstGeom>
        </p:spPr>
      </p:pic>
      <p:pic>
        <p:nvPicPr>
          <p:cNvPr id="3" name="Image 1" descr="preencoded.png">    </p:cNvPr>
          <p:cNvPicPr>
            <a:picLocks noChangeAspect="1"/>
          </p:cNvPicPr>
          <p:nvPr/>
        </p:nvPicPr>
        <p:blipFill>
          <a:blip r:embed="rId2"/>
          <a:stretch>
            <a:fillRect/>
          </a:stretch>
        </p:blipFill>
        <p:spPr>
          <a:xfrm>
            <a:off x="8889778" y="-1015975"/>
            <a:ext cx="3256197" cy="4444889"/>
          </a:xfrm>
          <a:prstGeom prst="rect">
            <a:avLst/>
          </a:prstGeom>
        </p:spPr>
      </p:pic>
      <p:pic>
        <p:nvPicPr>
          <p:cNvPr id="4" name="Image 2" descr="preencoded.png">    </p:cNvPr>
          <p:cNvPicPr>
            <a:picLocks noChangeAspect="1"/>
          </p:cNvPicPr>
          <p:nvPr/>
        </p:nvPicPr>
        <p:blipFill>
          <a:blip r:embed="rId3"/>
          <a:stretch>
            <a:fillRect/>
          </a:stretch>
        </p:blipFill>
        <p:spPr>
          <a:xfrm>
            <a:off x="8889778" y="-1015975"/>
            <a:ext cx="3256197" cy="4444889"/>
          </a:xfrm>
          <a:prstGeom prst="rect">
            <a:avLst/>
          </a:prstGeom>
        </p:spPr>
      </p:pic>
      <p:pic>
        <p:nvPicPr>
          <p:cNvPr id="5" name="Image 3" descr="preencoded.png">    </p:cNvPr>
          <p:cNvPicPr>
            <a:picLocks noChangeAspect="1"/>
          </p:cNvPicPr>
          <p:nvPr/>
        </p:nvPicPr>
        <p:blipFill>
          <a:blip r:embed="rId4"/>
          <a:stretch>
            <a:fillRect/>
          </a:stretch>
        </p:blipFill>
        <p:spPr>
          <a:xfrm>
            <a:off x="5778356" y="2539937"/>
            <a:ext cx="634984" cy="2539937"/>
          </a:xfrm>
          <a:prstGeom prst="rect">
            <a:avLst/>
          </a:prstGeom>
        </p:spPr>
      </p:pic>
      <p:pic>
        <p:nvPicPr>
          <p:cNvPr id="6" name="Image 4" descr="preencoded.png">    </p:cNvPr>
          <p:cNvPicPr>
            <a:picLocks noChangeAspect="1"/>
          </p:cNvPicPr>
          <p:nvPr/>
        </p:nvPicPr>
        <p:blipFill>
          <a:blip r:embed="rId5"/>
          <a:stretch>
            <a:fillRect/>
          </a:stretch>
        </p:blipFill>
        <p:spPr>
          <a:xfrm>
            <a:off x="5778356" y="2539937"/>
            <a:ext cx="634984" cy="2539937"/>
          </a:xfrm>
          <a:prstGeom prst="rect">
            <a:avLst/>
          </a:prstGeom>
        </p:spPr>
      </p:pic>
      <p:pic>
        <p:nvPicPr>
          <p:cNvPr id="7" name="Image 5" descr="preencoded.png">    </p:cNvPr>
          <p:cNvPicPr>
            <a:picLocks noChangeAspect="1"/>
          </p:cNvPicPr>
          <p:nvPr/>
        </p:nvPicPr>
        <p:blipFill>
          <a:blip r:embed="rId6"/>
          <a:stretch>
            <a:fillRect/>
          </a:stretch>
        </p:blipFill>
        <p:spPr>
          <a:xfrm>
            <a:off x="5778356" y="2539937"/>
            <a:ext cx="634984" cy="2539937"/>
          </a:xfrm>
          <a:prstGeom prst="rect">
            <a:avLst/>
          </a:prstGeom>
        </p:spPr>
      </p:pic>
      <p:pic>
        <p:nvPicPr>
          <p:cNvPr id="8" name="Image 6" descr="preencoded.png">    </p:cNvPr>
          <p:cNvPicPr>
            <a:picLocks noChangeAspect="1"/>
          </p:cNvPicPr>
          <p:nvPr/>
        </p:nvPicPr>
        <p:blipFill>
          <a:blip r:embed="rId7"/>
          <a:stretch>
            <a:fillRect/>
          </a:stretch>
        </p:blipFill>
        <p:spPr>
          <a:xfrm>
            <a:off x="0" y="1269968"/>
            <a:ext cx="63498" cy="4444889"/>
          </a:xfrm>
          <a:prstGeom prst="rect">
            <a:avLst/>
          </a:prstGeom>
        </p:spPr>
      </p:pic>
      <p:pic>
        <p:nvPicPr>
          <p:cNvPr id="9" name="Image 7" descr="preencoded.png">    </p:cNvPr>
          <p:cNvPicPr>
            <a:picLocks noChangeAspect="1"/>
          </p:cNvPicPr>
          <p:nvPr/>
        </p:nvPicPr>
        <p:blipFill>
          <a:blip r:embed="rId8"/>
          <a:stretch>
            <a:fillRect/>
          </a:stretch>
        </p:blipFill>
        <p:spPr>
          <a:xfrm>
            <a:off x="0" y="1269968"/>
            <a:ext cx="63498" cy="4444889"/>
          </a:xfrm>
          <a:prstGeom prst="rect">
            <a:avLst/>
          </a:prstGeom>
        </p:spPr>
      </p:pic>
      <p:pic>
        <p:nvPicPr>
          <p:cNvPr id="10" name="Image 8" descr="preencoded.png">    </p:cNvPr>
          <p:cNvPicPr>
            <a:picLocks noChangeAspect="1"/>
          </p:cNvPicPr>
          <p:nvPr/>
        </p:nvPicPr>
        <p:blipFill>
          <a:blip r:embed="rId9"/>
          <a:stretch>
            <a:fillRect/>
          </a:stretch>
        </p:blipFill>
        <p:spPr>
          <a:xfrm>
            <a:off x="0" y="1269968"/>
            <a:ext cx="63498" cy="4444889"/>
          </a:xfrm>
          <a:prstGeom prst="rect">
            <a:avLst/>
          </a:prstGeom>
        </p:spPr>
      </p:pic>
      <p:pic>
        <p:nvPicPr>
          <p:cNvPr id="11" name="Image 9" descr="preencoded.png">    </p:cNvPr>
          <p:cNvPicPr>
            <a:picLocks noChangeAspect="1"/>
          </p:cNvPicPr>
          <p:nvPr/>
        </p:nvPicPr>
        <p:blipFill>
          <a:blip r:embed="rId10"/>
          <a:stretch>
            <a:fillRect/>
          </a:stretch>
        </p:blipFill>
        <p:spPr>
          <a:xfrm>
            <a:off x="10286743" y="253994"/>
            <a:ext cx="1396965" cy="406390"/>
          </a:xfrm>
          <a:prstGeom prst="rect">
            <a:avLst/>
          </a:prstGeom>
        </p:spPr>
      </p:pic>
      <p:pic>
        <p:nvPicPr>
          <p:cNvPr id="12" name="Image 10" descr="preencoded.png">    </p:cNvPr>
          <p:cNvPicPr>
            <a:picLocks noChangeAspect="1"/>
          </p:cNvPicPr>
          <p:nvPr/>
        </p:nvPicPr>
        <p:blipFill>
          <a:blip r:embed="rId11"/>
          <a:stretch>
            <a:fillRect/>
          </a:stretch>
        </p:blipFill>
        <p:spPr>
          <a:xfrm>
            <a:off x="10286743" y="253994"/>
            <a:ext cx="1396965" cy="406390"/>
          </a:xfrm>
          <a:prstGeom prst="rect">
            <a:avLst/>
          </a:prstGeom>
        </p:spPr>
      </p:pic>
      <p:pic>
        <p:nvPicPr>
          <p:cNvPr id="13" name="Image 11" descr="preencoded.png">    </p:cNvPr>
          <p:cNvPicPr>
            <a:picLocks noChangeAspect="1"/>
          </p:cNvPicPr>
          <p:nvPr/>
        </p:nvPicPr>
        <p:blipFill>
          <a:blip r:embed="rId12"/>
          <a:stretch>
            <a:fillRect/>
          </a:stretch>
        </p:blipFill>
        <p:spPr>
          <a:xfrm>
            <a:off x="10286743" y="253994"/>
            <a:ext cx="1396965" cy="406390"/>
          </a:xfrm>
          <a:prstGeom prst="rect">
            <a:avLst/>
          </a:prstGeom>
        </p:spPr>
      </p:pic>
      <p:pic>
        <p:nvPicPr>
          <p:cNvPr id="14" name="Image 12" descr="preencoded.png">    </p:cNvPr>
          <p:cNvPicPr>
            <a:picLocks noChangeAspect="1"/>
          </p:cNvPicPr>
          <p:nvPr/>
        </p:nvPicPr>
        <p:blipFill>
          <a:blip r:embed="rId13"/>
          <a:stretch>
            <a:fillRect/>
          </a:stretch>
        </p:blipFill>
        <p:spPr>
          <a:xfrm>
            <a:off x="0" y="0"/>
            <a:ext cx="12145975" cy="76198"/>
          </a:xfrm>
          <a:prstGeom prst="rect">
            <a:avLst/>
          </a:prstGeom>
        </p:spPr>
      </p:pic>
      <p:pic>
        <p:nvPicPr>
          <p:cNvPr id="15" name="Image 13" descr="preencoded.png">    </p:cNvPr>
          <p:cNvPicPr>
            <a:picLocks noChangeAspect="1"/>
          </p:cNvPicPr>
          <p:nvPr/>
        </p:nvPicPr>
        <p:blipFill>
          <a:blip r:embed="rId14"/>
          <a:stretch>
            <a:fillRect/>
          </a:stretch>
        </p:blipFill>
        <p:spPr>
          <a:xfrm>
            <a:off x="0" y="0"/>
            <a:ext cx="12145975" cy="76198"/>
          </a:xfrm>
          <a:prstGeom prst="rect">
            <a:avLst/>
          </a:prstGeom>
        </p:spPr>
      </p:pic>
      <p:pic>
        <p:nvPicPr>
          <p:cNvPr id="16" name="Image 14" descr="preencoded.png">    </p:cNvPr>
          <p:cNvPicPr>
            <a:picLocks noChangeAspect="1"/>
          </p:cNvPicPr>
          <p:nvPr/>
        </p:nvPicPr>
        <p:blipFill>
          <a:blip r:embed="rId15"/>
          <a:stretch>
            <a:fillRect/>
          </a:stretch>
        </p:blipFill>
        <p:spPr>
          <a:xfrm>
            <a:off x="0" y="0"/>
            <a:ext cx="12145975" cy="76198"/>
          </a:xfrm>
          <a:prstGeom prst="rect">
            <a:avLst/>
          </a:prstGeom>
        </p:spPr>
      </p:pic>
      <p:sp>
        <p:nvSpPr>
          <p:cNvPr id="17" name="Text 0"/>
          <p:cNvSpPr/>
          <p:nvPr/>
        </p:nvSpPr>
        <p:spPr>
          <a:xfrm>
            <a:off x="761981" y="317492"/>
            <a:ext cx="10667733" cy="698483"/>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AI vs Traditional Teaching Methods
</a:t>
            </a:r>
            <a:endParaRPr lang="en-US" sz="3200" dirty="0"/>
          </a:p>
        </p:txBody>
      </p:sp>
      <p:sp>
        <p:nvSpPr>
          <p:cNvPr id="18" name="Text 1"/>
          <p:cNvSpPr/>
          <p:nvPr/>
        </p:nvSpPr>
        <p:spPr>
          <a:xfrm>
            <a:off x="761981" y="1777956"/>
            <a:ext cx="5079873" cy="444489"/>
          </a:xfrm>
          <a:prstGeom prst="rect">
            <a:avLst/>
          </a:prstGeom>
          <a:noFill/>
          <a:ln/>
        </p:spPr>
        <p:txBody>
          <a:bodyPr wrap="square" lIns="1016" tIns="1016" rIns="1016" bIns="1016" rtlCol="0" anchor="t"/>
          <a:lstStyle/>
          <a:p>
            <a:pPr algn="l" indent="0" marL="0">
              <a:lnSpc>
                <a:spcPct val="160000"/>
              </a:lnSpc>
              <a:buNone/>
            </a:pPr>
            <a:r>
              <a:rPr lang="en-US" sz="1600" b="1" dirty="0">
                <a:solidFill>
                  <a:srgbClr val="0F172A"/>
                </a:solidFill>
                <a:latin typeface="Calibri" pitchFamily="34" charset="0"/>
                <a:ea typeface="Calibri" pitchFamily="34" charset="-122"/>
                <a:cs typeface="Calibri" pitchFamily="34" charset="-120"/>
              </a:rPr>
              <a:t>AI in the Classroom
</a:t>
            </a:r>
            <a:endParaRPr lang="en-US" sz="1600" dirty="0"/>
          </a:p>
        </p:txBody>
      </p:sp>
      <p:sp>
        <p:nvSpPr>
          <p:cNvPr id="19" name="Text 2"/>
          <p:cNvSpPr/>
          <p:nvPr/>
        </p:nvSpPr>
        <p:spPr>
          <a:xfrm>
            <a:off x="761981" y="2412940"/>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Provides personalized feedback tailored to individual student needs.
</a:t>
            </a:r>
            <a:endParaRPr lang="en-US" sz="1300" dirty="0"/>
          </a:p>
        </p:txBody>
      </p:sp>
      <p:sp>
        <p:nvSpPr>
          <p:cNvPr id="20" name="Text 3"/>
          <p:cNvSpPr/>
          <p:nvPr/>
        </p:nvSpPr>
        <p:spPr>
          <a:xfrm>
            <a:off x="761981" y="3174921"/>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Adjusts learning pace based on real-time student performance.
</a:t>
            </a:r>
            <a:endParaRPr lang="en-US" sz="1300" dirty="0"/>
          </a:p>
        </p:txBody>
      </p:sp>
      <p:sp>
        <p:nvSpPr>
          <p:cNvPr id="21" name="Text 4"/>
          <p:cNvSpPr/>
          <p:nvPr/>
        </p:nvSpPr>
        <p:spPr>
          <a:xfrm>
            <a:off x="761981" y="3936902"/>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Utilizes data analytics to inform instructional decisions and strategies.
</a:t>
            </a:r>
            <a:endParaRPr lang="en-US" sz="1300" dirty="0"/>
          </a:p>
        </p:txBody>
      </p:sp>
      <p:sp>
        <p:nvSpPr>
          <p:cNvPr id="22" name="Text 5"/>
          <p:cNvSpPr/>
          <p:nvPr/>
        </p:nvSpPr>
        <p:spPr>
          <a:xfrm>
            <a:off x="761981" y="4698883"/>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Caters to diverse learning styles and needs through adaptive learning technologies.
</a:t>
            </a:r>
            <a:endParaRPr lang="en-US" sz="1300" dirty="0"/>
          </a:p>
        </p:txBody>
      </p:sp>
      <p:sp>
        <p:nvSpPr>
          <p:cNvPr id="23" name="Text 6"/>
          <p:cNvSpPr/>
          <p:nvPr/>
        </p:nvSpPr>
        <p:spPr>
          <a:xfrm>
            <a:off x="761981" y="5460863"/>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Enhances student engagement with interactive and gamified learning experiences.
</a:t>
            </a:r>
            <a:endParaRPr lang="en-US" sz="1300" dirty="0"/>
          </a:p>
        </p:txBody>
      </p:sp>
      <p:sp>
        <p:nvSpPr>
          <p:cNvPr id="24" name="Text 7"/>
          <p:cNvSpPr/>
          <p:nvPr/>
        </p:nvSpPr>
        <p:spPr>
          <a:xfrm>
            <a:off x="6349841" y="1777956"/>
            <a:ext cx="5079873" cy="444489"/>
          </a:xfrm>
          <a:prstGeom prst="rect">
            <a:avLst/>
          </a:prstGeom>
          <a:noFill/>
          <a:ln/>
        </p:spPr>
        <p:txBody>
          <a:bodyPr wrap="square" lIns="1016" tIns="1016" rIns="1016" bIns="1016" rtlCol="0" anchor="t"/>
          <a:lstStyle/>
          <a:p>
            <a:pPr algn="l" indent="0" marL="0">
              <a:lnSpc>
                <a:spcPct val="160000"/>
              </a:lnSpc>
              <a:buNone/>
            </a:pPr>
            <a:r>
              <a:rPr lang="en-US" sz="1600" b="1" dirty="0">
                <a:solidFill>
                  <a:srgbClr val="0F172A"/>
                </a:solidFill>
                <a:latin typeface="Calibri" pitchFamily="34" charset="0"/>
                <a:ea typeface="Calibri" pitchFamily="34" charset="-122"/>
                <a:cs typeface="Calibri" pitchFamily="34" charset="-120"/>
              </a:rPr>
              <a:t>Traditional Teaching Methods
</a:t>
            </a:r>
            <a:endParaRPr lang="en-US" sz="1600" dirty="0"/>
          </a:p>
        </p:txBody>
      </p:sp>
      <p:sp>
        <p:nvSpPr>
          <p:cNvPr id="25" name="Text 8"/>
          <p:cNvSpPr/>
          <p:nvPr/>
        </p:nvSpPr>
        <p:spPr>
          <a:xfrm>
            <a:off x="6349841" y="2412940"/>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Often lacks personalized feedback, relying on general assessments.
</a:t>
            </a:r>
            <a:endParaRPr lang="en-US" sz="1300" dirty="0"/>
          </a:p>
        </p:txBody>
      </p:sp>
      <p:sp>
        <p:nvSpPr>
          <p:cNvPr id="26" name="Text 9"/>
          <p:cNvSpPr/>
          <p:nvPr/>
        </p:nvSpPr>
        <p:spPr>
          <a:xfrm>
            <a:off x="6349841" y="3174921"/>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Typically follows a fixed pace, which may not suit all learners.
</a:t>
            </a:r>
            <a:endParaRPr lang="en-US" sz="1300" dirty="0"/>
          </a:p>
        </p:txBody>
      </p:sp>
      <p:sp>
        <p:nvSpPr>
          <p:cNvPr id="27" name="Text 10"/>
          <p:cNvSpPr/>
          <p:nvPr/>
        </p:nvSpPr>
        <p:spPr>
          <a:xfrm>
            <a:off x="6349841" y="3936902"/>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Relies on teacher intuition and experience for decision-making.
</a:t>
            </a:r>
            <a:endParaRPr lang="en-US" sz="1300" dirty="0"/>
          </a:p>
        </p:txBody>
      </p:sp>
      <p:sp>
        <p:nvSpPr>
          <p:cNvPr id="28" name="Text 11"/>
          <p:cNvSpPr/>
          <p:nvPr/>
        </p:nvSpPr>
        <p:spPr>
          <a:xfrm>
            <a:off x="6349841" y="4698883"/>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May not effectively address diverse learning needs in a single classroom setting.
</a:t>
            </a:r>
            <a:endParaRPr lang="en-US" sz="1300" dirty="0"/>
          </a:p>
        </p:txBody>
      </p:sp>
      <p:sp>
        <p:nvSpPr>
          <p:cNvPr id="29" name="Text 12"/>
          <p:cNvSpPr/>
          <p:nvPr/>
        </p:nvSpPr>
        <p:spPr>
          <a:xfrm>
            <a:off x="6349841" y="5460863"/>
            <a:ext cx="5079873" cy="650224"/>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 Engagement can be limited due to reliance on lectures and standardized materials.
</a:t>
            </a:r>
            <a:endParaRPr lang="en-US" sz="1300" dirty="0"/>
          </a:p>
        </p:txBody>
      </p:sp>
      <p:pic>
        <p:nvPicPr>
          <p:cNvPr id="30" name="Image 15" descr="http://127.0.0.1:3000/slidemaker_favicon.ico">    </p:cNvPr>
          <p:cNvPicPr>
            <a:picLocks noChangeAspect="1"/>
          </p:cNvPicPr>
          <p:nvPr/>
        </p:nvPicPr>
        <p:blipFill>
          <a:blip r:embed="rId16"/>
          <a:srcRect l="0" r="0" t="0" b="0"/>
          <a:stretch/>
        </p:blipFill>
        <p:spPr>
          <a:xfrm>
            <a:off x="10477238" y="6235544"/>
            <a:ext cx="139697" cy="139697"/>
          </a:xfrm>
          <a:prstGeom prst="rect">
            <a:avLst/>
          </a:prstGeom>
        </p:spPr>
      </p:pic>
      <p:sp>
        <p:nvSpPr>
          <p:cNvPr id="31" name="Text 13"/>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45975" cy="76198"/>
          </a:xfrm>
          <a:prstGeom prst="rect">
            <a:avLst/>
          </a:prstGeom>
        </p:spPr>
      </p:pic>
      <p:pic>
        <p:nvPicPr>
          <p:cNvPr id="3" name="Image 1" descr="preencoded.png">    </p:cNvPr>
          <p:cNvPicPr>
            <a:picLocks noChangeAspect="1"/>
          </p:cNvPicPr>
          <p:nvPr/>
        </p:nvPicPr>
        <p:blipFill>
          <a:blip r:embed="rId2"/>
          <a:stretch>
            <a:fillRect/>
          </a:stretch>
        </p:blipFill>
        <p:spPr>
          <a:xfrm>
            <a:off x="0" y="0"/>
            <a:ext cx="12145975" cy="76198"/>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76198"/>
          </a:xfrm>
          <a:prstGeom prst="rect">
            <a:avLst/>
          </a:prstGeom>
        </p:spPr>
      </p:pic>
      <p:sp>
        <p:nvSpPr>
          <p:cNvPr id="5" name="Text 0"/>
          <p:cNvSpPr/>
          <p:nvPr/>
        </p:nvSpPr>
        <p:spPr>
          <a:xfrm>
            <a:off x="761981" y="317492"/>
            <a:ext cx="10667733" cy="698483"/>
          </a:xfrm>
          <a:prstGeom prst="rect">
            <a:avLst/>
          </a:prstGeom>
          <a:noFill/>
          <a:ln/>
        </p:spPr>
        <p:txBody>
          <a:bodyPr wrap="square" lIns="1016" tIns="1016" rIns="1016" bIns="1016" rtlCol="0" anchor="t"/>
          <a:lstStyle/>
          <a:p>
            <a:pPr algn="l" indent="0" marL="0">
              <a:lnSpc>
                <a:spcPct val="120000"/>
              </a:lnSpc>
              <a:buNone/>
            </a:pPr>
            <a:r>
              <a:rPr lang="en-US" sz="3200" b="1" dirty="0">
                <a:solidFill>
                  <a:srgbClr val="0F172A"/>
                </a:solidFill>
                <a:latin typeface="Calibri" pitchFamily="34" charset="0"/>
                <a:ea typeface="Calibri" pitchFamily="34" charset="-122"/>
                <a:cs typeface="Calibri" pitchFamily="34" charset="-120"/>
              </a:rPr>
              <a:t>Frequently Asked Questions
</a:t>
            </a:r>
            <a:endParaRPr lang="en-US" sz="3200" dirty="0"/>
          </a:p>
        </p:txBody>
      </p:sp>
      <p:sp>
        <p:nvSpPr>
          <p:cNvPr id="6" name="Text 1"/>
          <p:cNvSpPr/>
          <p:nvPr/>
        </p:nvSpPr>
        <p:spPr>
          <a:xfrm>
            <a:off x="761981" y="1269968"/>
            <a:ext cx="10667733" cy="380990"/>
          </a:xfrm>
          <a:prstGeom prst="rect">
            <a:avLst/>
          </a:prstGeom>
          <a:noFill/>
          <a:ln/>
        </p:spPr>
        <p:txBody>
          <a:bodyPr wrap="square" lIns="1016" tIns="1016" rIns="1016" bIns="1016" rtlCol="0" anchor="t"/>
          <a:lstStyle/>
          <a:p>
            <a:pPr algn="l" indent="0" marL="0">
              <a:lnSpc>
                <a:spcPct val="160000"/>
              </a:lnSpc>
              <a:buNone/>
            </a:pPr>
            <a:r>
              <a:rPr lang="en-US" sz="1400" dirty="0">
                <a:solidFill>
                  <a:srgbClr val="0F172A"/>
                </a:solidFill>
                <a:latin typeface="Calibri" pitchFamily="34" charset="0"/>
                <a:ea typeface="Calibri" pitchFamily="34" charset="-122"/>
                <a:cs typeface="Calibri" pitchFamily="34" charset="-120"/>
              </a:rPr>
              <a:t>Q: What are the best AI tools for classrooms?
</a:t>
            </a:r>
            <a:endParaRPr lang="en-US" sz="1400" dirty="0"/>
          </a:p>
        </p:txBody>
      </p:sp>
      <p:sp>
        <p:nvSpPr>
          <p:cNvPr id="7" name="Text 2"/>
          <p:cNvSpPr/>
          <p:nvPr/>
        </p:nvSpPr>
        <p:spPr>
          <a:xfrm>
            <a:off x="1015975" y="1650959"/>
            <a:ext cx="10413740" cy="1625559"/>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8" name="Text 3"/>
          <p:cNvSpPr/>
          <p:nvPr/>
        </p:nvSpPr>
        <p:spPr>
          <a:xfrm>
            <a:off x="761981" y="2539937"/>
            <a:ext cx="10667733" cy="650224"/>
          </a:xfrm>
          <a:prstGeom prst="rect">
            <a:avLst/>
          </a:prstGeom>
          <a:noFill/>
          <a:ln/>
        </p:spPr>
        <p:txBody>
          <a:bodyPr wrap="square" lIns="1016" tIns="1016" rIns="1016" bIns="1016" rtlCol="0" anchor="t"/>
          <a:lstStyle/>
          <a:p>
            <a:pPr algn="l" indent="0" marL="0">
              <a:lnSpc>
                <a:spcPct val="160000"/>
              </a:lnSpc>
              <a:buNone/>
            </a:pPr>
            <a:r>
              <a:rPr lang="en-US" sz="1400" dirty="0">
                <a:solidFill>
                  <a:srgbClr val="0F172A"/>
                </a:solidFill>
                <a:latin typeface="Calibri" pitchFamily="34" charset="0"/>
                <a:ea typeface="Calibri" pitchFamily="34" charset="-122"/>
                <a:cs typeface="Calibri" pitchFamily="34" charset="-120"/>
              </a:rPr>
              <a:t>Q: How can teachers maintain control over AI applications?
</a:t>
            </a:r>
            <a:endParaRPr lang="en-US" sz="1400" dirty="0"/>
          </a:p>
        </p:txBody>
      </p:sp>
      <p:sp>
        <p:nvSpPr>
          <p:cNvPr id="9" name="Text 4"/>
          <p:cNvSpPr/>
          <p:nvPr/>
        </p:nvSpPr>
        <p:spPr>
          <a:xfrm>
            <a:off x="1015975" y="2920927"/>
            <a:ext cx="10413740" cy="1300447"/>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10" name="Text 5"/>
          <p:cNvSpPr/>
          <p:nvPr/>
        </p:nvSpPr>
        <p:spPr>
          <a:xfrm>
            <a:off x="761981" y="3809905"/>
            <a:ext cx="10667733" cy="650224"/>
          </a:xfrm>
          <a:prstGeom prst="rect">
            <a:avLst/>
          </a:prstGeom>
          <a:noFill/>
          <a:ln/>
        </p:spPr>
        <p:txBody>
          <a:bodyPr wrap="square" lIns="1016" tIns="1016" rIns="1016" bIns="1016" rtlCol="0" anchor="t"/>
          <a:lstStyle/>
          <a:p>
            <a:pPr algn="l" indent="0" marL="0">
              <a:lnSpc>
                <a:spcPct val="160000"/>
              </a:lnSpc>
              <a:buNone/>
            </a:pPr>
            <a:r>
              <a:rPr lang="en-US" sz="1400" dirty="0">
                <a:solidFill>
                  <a:srgbClr val="0F172A"/>
                </a:solidFill>
                <a:latin typeface="Calibri" pitchFamily="34" charset="0"/>
                <a:ea typeface="Calibri" pitchFamily="34" charset="-122"/>
                <a:cs typeface="Calibri" pitchFamily="34" charset="-120"/>
              </a:rPr>
              <a:t>Q: What training is necessary for effective AI use?
</a:t>
            </a:r>
            <a:endParaRPr lang="en-US" sz="1400" dirty="0"/>
          </a:p>
        </p:txBody>
      </p:sp>
      <p:sp>
        <p:nvSpPr>
          <p:cNvPr id="11" name="Text 6"/>
          <p:cNvSpPr/>
          <p:nvPr/>
        </p:nvSpPr>
        <p:spPr>
          <a:xfrm>
            <a:off x="1015975" y="4190895"/>
            <a:ext cx="10413740" cy="1300447"/>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2" name="Text 7"/>
          <p:cNvSpPr/>
          <p:nvPr/>
        </p:nvSpPr>
        <p:spPr>
          <a:xfrm>
            <a:off x="761981" y="5079873"/>
            <a:ext cx="10667733" cy="380990"/>
          </a:xfrm>
          <a:prstGeom prst="rect">
            <a:avLst/>
          </a:prstGeom>
          <a:noFill/>
          <a:ln/>
        </p:spPr>
        <p:txBody>
          <a:bodyPr wrap="square" lIns="1016" tIns="1016" rIns="1016" bIns="1016" rtlCol="0" anchor="t"/>
          <a:lstStyle/>
          <a:p>
            <a:pPr algn="l" indent="0" marL="0">
              <a:lnSpc>
                <a:spcPct val="160000"/>
              </a:lnSpc>
              <a:buNone/>
            </a:pPr>
            <a:r>
              <a:rPr lang="en-US" sz="1400" dirty="0">
                <a:solidFill>
                  <a:srgbClr val="0F172A"/>
                </a:solidFill>
                <a:latin typeface="Calibri" pitchFamily="34" charset="0"/>
                <a:ea typeface="Calibri" pitchFamily="34" charset="-122"/>
                <a:cs typeface="Calibri" pitchFamily="34" charset="-120"/>
              </a:rPr>
              <a:t>Q: How do we ensure data privacy for students?
</a:t>
            </a:r>
            <a:endParaRPr lang="en-US" sz="1400" dirty="0"/>
          </a:p>
        </p:txBody>
      </p:sp>
      <p:sp>
        <p:nvSpPr>
          <p:cNvPr id="13" name="Text 8"/>
          <p:cNvSpPr/>
          <p:nvPr/>
        </p:nvSpPr>
        <p:spPr>
          <a:xfrm>
            <a:off x="1015975" y="5460863"/>
            <a:ext cx="10413740" cy="1625559"/>
          </a:xfrm>
          <a:prstGeom prst="rect">
            <a:avLst/>
          </a:prstGeom>
          <a:noFill/>
          <a:ln/>
        </p:spPr>
        <p:txBody>
          <a:bodyPr wrap="square" lIns="1016" tIns="1016" rIns="1016" bIns="1016" rtlCol="0" anchor="t"/>
          <a:lstStyle/>
          <a:p>
            <a:pPr algn="l" indent="0" marL="0">
              <a:lnSpc>
                <a:spcPct val="160000"/>
              </a:lnSpc>
              <a:buNone/>
            </a:pPr>
            <a:r>
              <a:rPr lang="en-US" sz="1300" dirty="0">
                <a:solidFill>
                  <a:srgbClr val="0F172A"/>
                </a:solidFill>
                <a:latin typeface="Calibri" pitchFamily="34" charset="0"/>
                <a:ea typeface="Calibri" pitchFamily="34" charset="-122"/>
                <a:cs typeface="Calibri"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14" name="Image 3" descr="http://127.0.0.1:3000/slidemaker_favicon.ico">    </p:cNvPr>
          <p:cNvPicPr>
            <a:picLocks noChangeAspect="1"/>
          </p:cNvPicPr>
          <p:nvPr/>
        </p:nvPicPr>
        <p:blipFill>
          <a:blip r:embed="rId4"/>
          <a:srcRect l="0" r="0" t="0" b="0"/>
          <a:stretch/>
        </p:blipFill>
        <p:spPr>
          <a:xfrm>
            <a:off x="10477238" y="6235544"/>
            <a:ext cx="139697" cy="139697"/>
          </a:xfrm>
          <a:prstGeom prst="rect">
            <a:avLst/>
          </a:prstGeom>
        </p:spPr>
      </p:pic>
      <p:sp>
        <p:nvSpPr>
          <p:cNvPr id="15" name="Text 9"/>
          <p:cNvSpPr/>
          <p:nvPr/>
        </p:nvSpPr>
        <p:spPr>
          <a:xfrm>
            <a:off x="10667733" y="6222844"/>
            <a:ext cx="1079473" cy="380990"/>
          </a:xfrm>
          <a:prstGeom prst="rect">
            <a:avLst/>
          </a:prstGeom>
          <a:noFill/>
          <a:ln/>
        </p:spPr>
        <p:txBody>
          <a:bodyPr wrap="square" lIns="1016" tIns="1016" rIns="1016" bIns="1016" rtlCol="0" anchor="t"/>
          <a:lstStyle/>
          <a:p>
            <a:pPr algn="l" indent="0" marL="0">
              <a:lnSpc>
                <a:spcPct val="120000"/>
              </a:lnSpc>
              <a:buNone/>
            </a:pPr>
            <a:r>
              <a:rPr lang="en-US" sz="900" dirty="0">
                <a:solidFill>
                  <a:srgbClr val="333333"/>
                </a:solidFill>
                <a:latin typeface="Calibri" pitchFamily="34" charset="0"/>
                <a:ea typeface="Calibri" pitchFamily="34" charset="-122"/>
                <a:cs typeface="Calibri"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2025-12-04T23:58:40Z</dcterms:created>
  <dcterms:modified xsi:type="dcterms:W3CDTF">2025-12-04T23:58:40Z</dcterms:modified>
</cp:coreProperties>
</file>