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12.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12.xml.rels><?xml version="1.0" encoding="UTF-8" standalone="yes"?><Relationships xmlns="http://schemas.openxmlformats.org/package/2006/relationships"><Relationship Id="rId1" Type="http://schemas.openxmlformats.org/officeDocument/2006/relationships/package" Target="../embeddings/Microsoft_Excel_Worksheet12.xlsx"/></Relationships>
</file>

<file path=ppt/charts/chart12.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00FFFF"/>
            </a:solidFill>
            <a:effectLst/>
          </c:spPr>
          <c:invertIfNegative val="0"/>
          <c:dLbls>
            <c:numFmt formatCode="#,##0" sourceLinked="0"/>
            <c:txPr>
              <a:bodyPr/>
              <a:lstStyle/>
              <a:p>
                <a:pPr>
                  <a:defRPr b="0" i="0" strike="noStrike" sz="1000" u="none">
                    <a:solidFill>
                      <a:srgbClr val="E8EDF5"/>
                    </a:solidFill>
                    <a:latin typeface="Calibri"/>
                  </a:defRPr>
                </a:pPr>
              </a:p>
            </c:txPr>
            <c:showLegendKey val="0"/>
            <c:showVal val="1"/>
            <c:showCatName val="0"/>
            <c:showSerName val="0"/>
            <c:showPercent val="0"/>
            <c:showBubbleSize val="0"/>
            <c:showLeaderLines val="0"/>
          </c:dLbls>
          <c:dPt>
            <c:idx val="0"/>
            <c:invertIfNegative val="0"/>
            <c:bubble3D val="0"/>
            <c:spPr>
              <a:solidFill>
                <a:srgbClr val="00FFFF"/>
              </a:solidFill>
              <a:effectLst/>
            </c:spPr>
          </c:dPt>
          <c:dPt>
            <c:idx val="1"/>
            <c:invertIfNegative val="0"/>
            <c:bubble3D val="0"/>
            <c:spPr>
              <a:solidFill>
                <a:srgbClr val="FF00FF"/>
              </a:solidFill>
              <a:effectLst/>
            </c:spPr>
          </c:dPt>
          <c:dPt>
            <c:idx val="2"/>
            <c:invertIfNegative val="0"/>
            <c:bubble3D val="0"/>
            <c:spPr>
              <a:solidFill>
                <a:srgbClr val="00FF88"/>
              </a:solidFill>
              <a:effectLst/>
            </c:spPr>
          </c:dPt>
          <c:dPt>
            <c:idx val="3"/>
            <c:invertIfNegative val="0"/>
            <c:bubble3D val="0"/>
            <c:spPr>
              <a:solidFill>
                <a:srgbClr val="FFD700"/>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E8EDF5"/>
                  </a:solidFill>
                  <a:latin typeface="Calibri"/>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E8EDF5"/>
              </a:solidFill>
              <a:latin typeface="Calibri"/>
              <a:cs typeface="Calibri"/>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sv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hoto-1620712943543-bcc4688e7485"/><Relationship Id="rId16" Type="http://schemas.openxmlformats.org/officeDocument/2006/relationships/image" Target="../media/image-1-16.ico"/><Relationship Id="rId17" Type="http://schemas.openxmlformats.org/officeDocument/2006/relationships/slideLayout" Target="../slideLayouts/slideLayout1.xml"/><Relationship Id="rId1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ico"/><Relationship Id="rId14" Type="http://schemas.openxmlformats.org/officeDocument/2006/relationships/slideLayout" Target="../slideLayouts/slideLayout1.xml"/><Relationship Id="rId1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ico"/><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ico"/><Relationship Id="rId16" Type="http://schemas.openxmlformats.org/officeDocument/2006/relationships/slideLayout" Target="../slideLayouts/slideLayout1.xml"/><Relationship Id="rId17"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ico"/><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ico"/><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7" Type="http://schemas.openxmlformats.org/officeDocument/2006/relationships/chart" Target="/ppt/charts/chart12.xml"/><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8" Type="http://schemas.openxmlformats.org/officeDocument/2006/relationships/image" Target="../media/image-4-7.ico"/><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ico"/><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hoto-1613206485477-34b2b17fa93f"/><Relationship Id="rId6" Type="http://schemas.openxmlformats.org/officeDocument/2006/relationships/image" Target="../media/image-6-6.ico"/><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ico"/><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ico"/><Relationship Id="rId14" Type="http://schemas.openxmlformats.org/officeDocument/2006/relationships/slideLayout" Target="../slideLayouts/slideLayout1.xml"/><Relationship Id="rId1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svg"/><Relationship Id="rId6" Type="http://schemas.openxmlformats.org/officeDocument/2006/relationships/image" Target="../media/image-9-6.png"/><Relationship Id="rId7" Type="http://schemas.openxmlformats.org/officeDocument/2006/relationships/image" Target="../media/image-9-7.svg"/><Relationship Id="rId8" Type="http://schemas.openxmlformats.org/officeDocument/2006/relationships/image" Target="../media/image-9-8.png"/><Relationship Id="rId9" Type="http://schemas.openxmlformats.org/officeDocument/2006/relationships/image" Target="../media/image-9-9.sv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ico"/><Relationship Id="rId14" Type="http://schemas.openxmlformats.org/officeDocument/2006/relationships/slideLayout" Target="../slideLayouts/slideLayout1.xml"/><Relationship Id="rId1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524762" y="-634984"/>
            <a:ext cx="2621213" cy="3174921"/>
          </a:xfrm>
          <a:prstGeom prst="rect">
            <a:avLst/>
          </a:prstGeom>
        </p:spPr>
      </p:pic>
      <p:pic>
        <p:nvPicPr>
          <p:cNvPr id="3" name="Image 1" descr="preencoded.png">    </p:cNvPr>
          <p:cNvPicPr>
            <a:picLocks noChangeAspect="1"/>
          </p:cNvPicPr>
          <p:nvPr/>
        </p:nvPicPr>
        <p:blipFill>
          <a:blip r:embed="rId2"/>
          <a:stretch>
            <a:fillRect/>
          </a:stretch>
        </p:blipFill>
        <p:spPr>
          <a:xfrm>
            <a:off x="-1015975" y="4825879"/>
            <a:ext cx="3809905" cy="1986401"/>
          </a:xfrm>
          <a:prstGeom prst="rect">
            <a:avLst/>
          </a:prstGeom>
        </p:spPr>
      </p:pic>
      <p:pic>
        <p:nvPicPr>
          <p:cNvPr id="4" name="Image 2" descr="preencoded.png">    </p:cNvPr>
          <p:cNvPicPr>
            <a:picLocks noChangeAspect="1"/>
          </p:cNvPicPr>
          <p:nvPr/>
        </p:nvPicPr>
        <p:blipFill>
          <a:blip r:embed="rId3"/>
          <a:stretch>
            <a:fillRect/>
          </a:stretch>
        </p:blipFill>
        <p:spPr>
          <a:xfrm>
            <a:off x="9524762" y="-634984"/>
            <a:ext cx="2621213" cy="3174921"/>
          </a:xfrm>
          <a:prstGeom prst="rect">
            <a:avLst/>
          </a:prstGeom>
        </p:spPr>
      </p:pic>
      <p:pic>
        <p:nvPicPr>
          <p:cNvPr id="5" name="Image 3" descr="preencoded.png">    </p:cNvPr>
          <p:cNvPicPr>
            <a:picLocks noChangeAspect="1"/>
          </p:cNvPicPr>
          <p:nvPr/>
        </p:nvPicPr>
        <p:blipFill>
          <a:blip r:embed="rId4"/>
          <a:stretch>
            <a:fillRect/>
          </a:stretch>
        </p:blipFill>
        <p:spPr>
          <a:xfrm>
            <a:off x="-1015975" y="4825879"/>
            <a:ext cx="3809905" cy="1986401"/>
          </a:xfrm>
          <a:prstGeom prst="rect">
            <a:avLst/>
          </a:prstGeom>
        </p:spPr>
      </p:pic>
      <p:pic>
        <p:nvPicPr>
          <p:cNvPr id="6" name="Image 4"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3803" y="761981"/>
            <a:ext cx="1015975" cy="1015975"/>
          </a:xfrm>
          <a:prstGeom prst="rect">
            <a:avLst/>
          </a:prstGeom>
        </p:spPr>
      </p:pic>
      <p:pic>
        <p:nvPicPr>
          <p:cNvPr id="7" name="Image 5" descr="preencoded.png">    </p:cNvPr>
          <p:cNvPicPr>
            <a:picLocks noChangeAspect="1"/>
          </p:cNvPicPr>
          <p:nvPr/>
        </p:nvPicPr>
        <p:blipFill>
          <a:blip r:embed="rId7"/>
          <a:stretch>
            <a:fillRect/>
          </a:stretch>
        </p:blipFill>
        <p:spPr>
          <a:xfrm>
            <a:off x="11175721" y="5841854"/>
            <a:ext cx="507987" cy="507987"/>
          </a:xfrm>
          <a:prstGeom prst="rect">
            <a:avLst/>
          </a:prstGeom>
        </p:spPr>
      </p:pic>
      <p:pic>
        <p:nvPicPr>
          <p:cNvPr id="8" name="Image 6" descr="preencoded.png">    </p:cNvPr>
          <p:cNvPicPr>
            <a:picLocks noChangeAspect="1"/>
          </p:cNvPicPr>
          <p:nvPr/>
        </p:nvPicPr>
        <p:blipFill>
          <a:blip r:embed="rId8"/>
          <a:stretch>
            <a:fillRect/>
          </a:stretch>
        </p:blipFill>
        <p:spPr>
          <a:xfrm>
            <a:off x="507987" y="507987"/>
            <a:ext cx="507987" cy="507987"/>
          </a:xfrm>
          <a:prstGeom prst="rect">
            <a:avLst/>
          </a:prstGeom>
        </p:spPr>
      </p:pic>
      <p:pic>
        <p:nvPicPr>
          <p:cNvPr id="9" name="Image 7"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73803" y="761981"/>
            <a:ext cx="1015975" cy="1015975"/>
          </a:xfrm>
          <a:prstGeom prst="rect">
            <a:avLst/>
          </a:prstGeom>
        </p:spPr>
      </p:pic>
      <p:pic>
        <p:nvPicPr>
          <p:cNvPr id="10" name="Image 8" descr="preencoded.png">    </p:cNvPr>
          <p:cNvPicPr>
            <a:picLocks noChangeAspect="1"/>
          </p:cNvPicPr>
          <p:nvPr/>
        </p:nvPicPr>
        <p:blipFill>
          <a:blip r:embed="rId11"/>
          <a:stretch>
            <a:fillRect/>
          </a:stretch>
        </p:blipFill>
        <p:spPr>
          <a:xfrm>
            <a:off x="11175721" y="5841854"/>
            <a:ext cx="507987" cy="507987"/>
          </a:xfrm>
          <a:prstGeom prst="rect">
            <a:avLst/>
          </a:prstGeom>
        </p:spPr>
      </p:pic>
      <p:pic>
        <p:nvPicPr>
          <p:cNvPr id="11" name="Image 9" descr="preencoded.png">    </p:cNvPr>
          <p:cNvPicPr>
            <a:picLocks noChangeAspect="1"/>
          </p:cNvPicPr>
          <p:nvPr/>
        </p:nvPicPr>
        <p:blipFill>
          <a:blip r:embed="rId12"/>
          <a:stretch>
            <a:fillRect/>
          </a:stretch>
        </p:blipFill>
        <p:spPr>
          <a:xfrm>
            <a:off x="507987" y="507987"/>
            <a:ext cx="507987" cy="507987"/>
          </a:xfrm>
          <a:prstGeom prst="rect">
            <a:avLst/>
          </a:prstGeom>
        </p:spPr>
      </p:pic>
      <p:pic>
        <p:nvPicPr>
          <p:cNvPr id="12" name="Image 10" descr="preencoded.png">    </p:cNvPr>
          <p:cNvPicPr>
            <a:picLocks noChangeAspect="1"/>
          </p:cNvPicPr>
          <p:nvPr/>
        </p:nvPicPr>
        <p:blipFill>
          <a:blip r:embed="rId13"/>
          <a:stretch>
            <a:fillRect/>
          </a:stretch>
        </p:blipFill>
        <p:spPr>
          <a:xfrm>
            <a:off x="0" y="0"/>
            <a:ext cx="12145975" cy="38099"/>
          </a:xfrm>
          <a:prstGeom prst="rect">
            <a:avLst/>
          </a:prstGeom>
        </p:spPr>
      </p:pic>
      <p:pic>
        <p:nvPicPr>
          <p:cNvPr id="13" name="Image 11" descr="preencoded.png">    </p:cNvPr>
          <p:cNvPicPr>
            <a:picLocks noChangeAspect="1"/>
          </p:cNvPicPr>
          <p:nvPr/>
        </p:nvPicPr>
        <p:blipFill>
          <a:blip r:embed="rId14"/>
          <a:stretch>
            <a:fillRect/>
          </a:stretch>
        </p:blipFill>
        <p:spPr>
          <a:xfrm>
            <a:off x="0" y="0"/>
            <a:ext cx="12145975" cy="38099"/>
          </a:xfrm>
          <a:prstGeom prst="rect">
            <a:avLst/>
          </a:prstGeom>
        </p:spPr>
      </p:pic>
      <p:pic>
        <p:nvPicPr>
          <p:cNvPr id="14" name="Image 12"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15"/>
          <a:srcRect l="0" r="0" t="0" b="0"/>
          <a:stretch/>
        </p:blipFill>
        <p:spPr>
          <a:xfrm>
            <a:off x="8381790" y="1269968"/>
            <a:ext cx="3047924" cy="4317892"/>
          </a:xfrm>
          <a:prstGeom prst="rect">
            <a:avLst/>
          </a:prstGeom>
        </p:spPr>
      </p:pic>
      <p:sp>
        <p:nvSpPr>
          <p:cNvPr id="15" name="Text 0"/>
          <p:cNvSpPr/>
          <p:nvPr/>
        </p:nvSpPr>
        <p:spPr>
          <a:xfrm>
            <a:off x="1015975" y="1777956"/>
            <a:ext cx="6984825" cy="1777956"/>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AI in the Classroom: Transforming Education
</a:t>
            </a:r>
            <a:endParaRPr lang="en-US" sz="3200" dirty="0"/>
          </a:p>
        </p:txBody>
      </p:sp>
      <p:sp>
        <p:nvSpPr>
          <p:cNvPr id="16" name="Text 1"/>
          <p:cNvSpPr/>
          <p:nvPr/>
        </p:nvSpPr>
        <p:spPr>
          <a:xfrm>
            <a:off x="1015975" y="3936902"/>
            <a:ext cx="6349841" cy="2458659"/>
          </a:xfrm>
          <a:prstGeom prst="rect">
            <a:avLst/>
          </a:prstGeom>
          <a:noFill/>
          <a:ln/>
        </p:spPr>
        <p:txBody>
          <a:bodyPr wrap="square" lIns="1016" tIns="1016" rIns="1016" bIns="1016" rtlCol="0" anchor="t"/>
          <a:lstStyle/>
          <a:p>
            <a:pPr algn="l" indent="0" marL="0">
              <a:lnSpc>
                <a:spcPct val="110000"/>
              </a:lnSpc>
              <a:buNone/>
            </a:pPr>
            <a:r>
              <a:rPr lang="en-US" sz="1400" dirty="0">
                <a:solidFill>
                  <a:srgbClr val="B8C5D6"/>
                </a:solidFill>
                <a:latin typeface="Calibri" pitchFamily="34" charset="0"/>
                <a:ea typeface="Calibri" pitchFamily="34" charset="-122"/>
                <a:cs typeface="Calibri"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400" dirty="0"/>
          </a:p>
        </p:txBody>
      </p:sp>
      <p:pic>
        <p:nvPicPr>
          <p:cNvPr id="17" name="Image 13" descr="http://127.0.0.1:3000/slidemaker_favicon.ico">    </p:cNvPr>
          <p:cNvPicPr>
            <a:picLocks noChangeAspect="1"/>
          </p:cNvPicPr>
          <p:nvPr/>
        </p:nvPicPr>
        <p:blipFill>
          <a:blip r:embed="rId16"/>
          <a:srcRect l="0" r="0" t="0" b="0"/>
          <a:stretch/>
        </p:blipFill>
        <p:spPr>
          <a:xfrm>
            <a:off x="10477238" y="6235544"/>
            <a:ext cx="139697" cy="139697"/>
          </a:xfrm>
          <a:prstGeom prst="rect">
            <a:avLst/>
          </a:prstGeom>
        </p:spPr>
      </p:pic>
      <p:sp>
        <p:nvSpPr>
          <p:cNvPr id="18"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762781" y="1777956"/>
            <a:ext cx="3383194" cy="5034324"/>
          </a:xfrm>
          <a:prstGeom prst="rect">
            <a:avLst/>
          </a:prstGeom>
        </p:spPr>
      </p:pic>
      <p:pic>
        <p:nvPicPr>
          <p:cNvPr id="3" name="Image 1" descr="preencoded.png">    </p:cNvPr>
          <p:cNvPicPr>
            <a:picLocks noChangeAspect="1"/>
          </p:cNvPicPr>
          <p:nvPr/>
        </p:nvPicPr>
        <p:blipFill>
          <a:blip r:embed="rId2"/>
          <a:stretch>
            <a:fillRect/>
          </a:stretch>
        </p:blipFill>
        <p:spPr>
          <a:xfrm>
            <a:off x="-2285943" y="1777956"/>
            <a:ext cx="5714857" cy="5034324"/>
          </a:xfrm>
          <a:prstGeom prst="rect">
            <a:avLst/>
          </a:prstGeom>
        </p:spPr>
      </p:pic>
      <p:pic>
        <p:nvPicPr>
          <p:cNvPr id="4" name="Image 2" descr="preencoded.png">    </p:cNvPr>
          <p:cNvPicPr>
            <a:picLocks noChangeAspect="1"/>
          </p:cNvPicPr>
          <p:nvPr/>
        </p:nvPicPr>
        <p:blipFill>
          <a:blip r:embed="rId3"/>
          <a:stretch>
            <a:fillRect/>
          </a:stretch>
        </p:blipFill>
        <p:spPr>
          <a:xfrm>
            <a:off x="8762781" y="1777956"/>
            <a:ext cx="3383194" cy="5034324"/>
          </a:xfrm>
          <a:prstGeom prst="rect">
            <a:avLst/>
          </a:prstGeom>
        </p:spPr>
      </p:pic>
      <p:pic>
        <p:nvPicPr>
          <p:cNvPr id="5" name="Image 3" descr="preencoded.png">    </p:cNvPr>
          <p:cNvPicPr>
            <a:picLocks noChangeAspect="1"/>
          </p:cNvPicPr>
          <p:nvPr/>
        </p:nvPicPr>
        <p:blipFill>
          <a:blip r:embed="rId4"/>
          <a:stretch>
            <a:fillRect/>
          </a:stretch>
        </p:blipFill>
        <p:spPr>
          <a:xfrm>
            <a:off x="-2285943" y="1777956"/>
            <a:ext cx="5714857" cy="5034324"/>
          </a:xfrm>
          <a:prstGeom prst="rect">
            <a:avLst/>
          </a:prstGeom>
        </p:spPr>
      </p:pic>
      <p:pic>
        <p:nvPicPr>
          <p:cNvPr id="6" name="Image 4" descr="preencoded.png">    </p:cNvPr>
          <p:cNvPicPr>
            <a:picLocks noChangeAspect="1"/>
          </p:cNvPicPr>
          <p:nvPr/>
        </p:nvPicPr>
        <p:blipFill>
          <a:blip r:embed="rId5"/>
          <a:stretch>
            <a:fillRect/>
          </a:stretch>
        </p:blipFill>
        <p:spPr>
          <a:xfrm>
            <a:off x="-2285943" y="1777956"/>
            <a:ext cx="5714857" cy="5034324"/>
          </a:xfrm>
          <a:prstGeom prst="rect">
            <a:avLst/>
          </a:prstGeom>
        </p:spPr>
      </p:pic>
      <p:pic>
        <p:nvPicPr>
          <p:cNvPr id="7" name="Image 5" descr="preencoded.png">    </p:cNvPr>
          <p:cNvPicPr>
            <a:picLocks noChangeAspect="1"/>
          </p:cNvPicPr>
          <p:nvPr/>
        </p:nvPicPr>
        <p:blipFill>
          <a:blip r:embed="rId6"/>
          <a:stretch>
            <a:fillRect/>
          </a:stretch>
        </p:blipFill>
        <p:spPr>
          <a:xfrm>
            <a:off x="8762781" y="1777956"/>
            <a:ext cx="3383194" cy="5034324"/>
          </a:xfrm>
          <a:prstGeom prst="rect">
            <a:avLst/>
          </a:prstGeom>
        </p:spPr>
      </p:pic>
      <p:pic>
        <p:nvPicPr>
          <p:cNvPr id="8" name="Image 6" descr="preencoded.png">    </p:cNvPr>
          <p:cNvPicPr>
            <a:picLocks noChangeAspect="1"/>
          </p:cNvPicPr>
          <p:nvPr/>
        </p:nvPicPr>
        <p:blipFill>
          <a:blip r:embed="rId7"/>
          <a:stretch>
            <a:fillRect/>
          </a:stretch>
        </p:blipFill>
        <p:spPr>
          <a:xfrm>
            <a:off x="10413740" y="4825879"/>
            <a:ext cx="761981" cy="761981"/>
          </a:xfrm>
          <a:prstGeom prst="rect">
            <a:avLst/>
          </a:prstGeom>
        </p:spPr>
      </p:pic>
      <p:pic>
        <p:nvPicPr>
          <p:cNvPr id="9" name="Image 7" descr="preencoded.png">    </p:cNvPr>
          <p:cNvPicPr>
            <a:picLocks noChangeAspect="1"/>
          </p:cNvPicPr>
          <p:nvPr/>
        </p:nvPicPr>
        <p:blipFill>
          <a:blip r:embed="rId8"/>
          <a:stretch>
            <a:fillRect/>
          </a:stretch>
        </p:blipFill>
        <p:spPr>
          <a:xfrm>
            <a:off x="1015975" y="1777956"/>
            <a:ext cx="761981" cy="761981"/>
          </a:xfrm>
          <a:prstGeom prst="rect">
            <a:avLst/>
          </a:prstGeom>
        </p:spPr>
      </p:pic>
      <p:pic>
        <p:nvPicPr>
          <p:cNvPr id="10" name="Image 8" descr="preencoded.png">    </p:cNvPr>
          <p:cNvPicPr>
            <a:picLocks noChangeAspect="1"/>
          </p:cNvPicPr>
          <p:nvPr/>
        </p:nvPicPr>
        <p:blipFill>
          <a:blip r:embed="rId9"/>
          <a:stretch>
            <a:fillRect/>
          </a:stretch>
        </p:blipFill>
        <p:spPr>
          <a:xfrm>
            <a:off x="10413740" y="4825879"/>
            <a:ext cx="761981" cy="761981"/>
          </a:xfrm>
          <a:prstGeom prst="rect">
            <a:avLst/>
          </a:prstGeom>
        </p:spPr>
      </p:pic>
      <p:pic>
        <p:nvPicPr>
          <p:cNvPr id="11" name="Image 9" descr="preencoded.png">    </p:cNvPr>
          <p:cNvPicPr>
            <a:picLocks noChangeAspect="1"/>
          </p:cNvPicPr>
          <p:nvPr/>
        </p:nvPicPr>
        <p:blipFill>
          <a:blip r:embed="rId10"/>
          <a:stretch>
            <a:fillRect/>
          </a:stretch>
        </p:blipFill>
        <p:spPr>
          <a:xfrm>
            <a:off x="1015975" y="1777956"/>
            <a:ext cx="761981" cy="761981"/>
          </a:xfrm>
          <a:prstGeom prst="rect">
            <a:avLst/>
          </a:prstGeom>
        </p:spPr>
      </p:pic>
      <p:pic>
        <p:nvPicPr>
          <p:cNvPr id="12" name="Image 10" descr="preencoded.png">    </p:cNvPr>
          <p:cNvPicPr>
            <a:picLocks noChangeAspect="1"/>
          </p:cNvPicPr>
          <p:nvPr/>
        </p:nvPicPr>
        <p:blipFill>
          <a:blip r:embed="rId11"/>
          <a:stretch>
            <a:fillRect/>
          </a:stretch>
        </p:blipFill>
        <p:spPr>
          <a:xfrm>
            <a:off x="1015975" y="1777956"/>
            <a:ext cx="761981" cy="761981"/>
          </a:xfrm>
          <a:prstGeom prst="rect">
            <a:avLst/>
          </a:prstGeom>
        </p:spPr>
      </p:pic>
      <p:pic>
        <p:nvPicPr>
          <p:cNvPr id="13" name="Image 11" descr="preencoded.png">    </p:cNvPr>
          <p:cNvPicPr>
            <a:picLocks noChangeAspect="1"/>
          </p:cNvPicPr>
          <p:nvPr/>
        </p:nvPicPr>
        <p:blipFill>
          <a:blip r:embed="rId12"/>
          <a:stretch>
            <a:fillRect/>
          </a:stretch>
        </p:blipFill>
        <p:spPr>
          <a:xfrm>
            <a:off x="10413740" y="4825879"/>
            <a:ext cx="761981" cy="761981"/>
          </a:xfrm>
          <a:prstGeom prst="rect">
            <a:avLst/>
          </a:prstGeom>
        </p:spPr>
      </p:pic>
      <p:sp>
        <p:nvSpPr>
          <p:cNvPr id="14" name="Text 0"/>
          <p:cNvSpPr/>
          <p:nvPr/>
        </p:nvSpPr>
        <p:spPr>
          <a:xfrm>
            <a:off x="1523962" y="2285943"/>
            <a:ext cx="9143771" cy="2031949"/>
          </a:xfrm>
          <a:prstGeom prst="rect">
            <a:avLst/>
          </a:prstGeom>
          <a:noFill/>
          <a:ln/>
        </p:spPr>
        <p:txBody>
          <a:bodyPr wrap="square" lIns="1016" tIns="1016" rIns="1016" bIns="1016" rtlCol="0" anchor="t"/>
          <a:lstStyle/>
          <a:p>
            <a:pPr algn="ctr" indent="0" marL="0">
              <a:lnSpc>
                <a:spcPct val="130000"/>
              </a:lnSpc>
              <a:buNone/>
            </a:pPr>
            <a:r>
              <a:rPr lang="en-US" sz="2900" i="1" dirty="0">
                <a:solidFill>
                  <a:srgbClr val="E8EDF5"/>
                </a:solidFill>
                <a:latin typeface="Calibri" pitchFamily="34" charset="0"/>
                <a:ea typeface="Calibri" pitchFamily="34" charset="-122"/>
                <a:cs typeface="Calibri" pitchFamily="34" charset="-120"/>
              </a:rPr>
              <a:t>"AI is not just a tool; it's a partner in the educational journey, empowering teachers to inspire and engage students like never before."
</a:t>
            </a:r>
            <a:endParaRPr lang="en-US" sz="2900" dirty="0"/>
          </a:p>
        </p:txBody>
      </p:sp>
      <p:sp>
        <p:nvSpPr>
          <p:cNvPr id="15" name="Text 1"/>
          <p:cNvSpPr/>
          <p:nvPr/>
        </p:nvSpPr>
        <p:spPr>
          <a:xfrm>
            <a:off x="1523962" y="4571886"/>
            <a:ext cx="9143771" cy="690863"/>
          </a:xfrm>
          <a:prstGeom prst="rect">
            <a:avLst/>
          </a:prstGeom>
          <a:noFill/>
          <a:ln/>
        </p:spPr>
        <p:txBody>
          <a:bodyPr wrap="square" lIns="1016" tIns="1016" rIns="1016" bIns="1016" rtlCol="0" anchor="t"/>
          <a:lstStyle/>
          <a:p>
            <a:pPr algn="ctr" indent="0" marL="0">
              <a:lnSpc>
                <a:spcPct val="170000"/>
              </a:lnSpc>
              <a:buNone/>
            </a:pPr>
            <a:r>
              <a:rPr lang="en-US" sz="1400" dirty="0">
                <a:solidFill>
                  <a:srgbClr val="E8EDF5"/>
                </a:solidFill>
                <a:latin typeface="Calibri" pitchFamily="34" charset="0"/>
                <a:ea typeface="Calibri" pitchFamily="34" charset="-122"/>
                <a:cs typeface="Calibri" pitchFamily="34" charset="-120"/>
              </a:rPr>
              <a:t>— Dr. Emily Chen, Chief Education Officer at InnovateEd
</a:t>
            </a:r>
            <a:endParaRPr lang="en-US" sz="1400" dirty="0"/>
          </a:p>
        </p:txBody>
      </p:sp>
      <p:sp>
        <p:nvSpPr>
          <p:cNvPr id="16" name="Text 2"/>
          <p:cNvSpPr/>
          <p:nvPr/>
        </p:nvSpPr>
        <p:spPr>
          <a:xfrm>
            <a:off x="1523962" y="5206870"/>
            <a:ext cx="9143771" cy="1036294"/>
          </a:xfrm>
          <a:prstGeom prst="rect">
            <a:avLst/>
          </a:prstGeom>
          <a:noFill/>
          <a:ln/>
        </p:spPr>
        <p:txBody>
          <a:bodyPr wrap="square" lIns="1016" tIns="1016" rIns="1016" bIns="1016" rtlCol="0" anchor="t"/>
          <a:lstStyle/>
          <a:p>
            <a:pPr algn="ctr" indent="0" marL="0">
              <a:lnSpc>
                <a:spcPct val="170000"/>
              </a:lnSpc>
              <a:buNone/>
            </a:pPr>
            <a:r>
              <a:rPr lang="en-US" sz="1400" dirty="0">
                <a:solidFill>
                  <a:srgbClr val="E8EDF5"/>
                </a:solidFill>
                <a:latin typeface="Calibri" pitchFamily="34" charset="0"/>
                <a:ea typeface="Calibri" pitchFamily="34" charset="-122"/>
                <a:cs typeface="Calibri" pitchFamily="34" charset="-120"/>
              </a:rPr>
              <a:t>This quote highlights the transformative potential of AI in enhancing teacher-student interactions and fostering creativity in the classroom.
</a:t>
            </a:r>
            <a:endParaRPr lang="en-US" sz="1400" dirty="0"/>
          </a:p>
        </p:txBody>
      </p:sp>
      <p:pic>
        <p:nvPicPr>
          <p:cNvPr id="17" name="Image 12"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18" name="Text 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3809905"/>
            <a:ext cx="3256197" cy="3002375"/>
          </a:xfrm>
          <a:prstGeom prst="rect">
            <a:avLst/>
          </a:prstGeom>
        </p:spPr>
      </p:pic>
      <p:pic>
        <p:nvPicPr>
          <p:cNvPr id="3" name="Image 1" descr="preencoded.png">    </p:cNvPr>
          <p:cNvPicPr>
            <a:picLocks noChangeAspect="1"/>
          </p:cNvPicPr>
          <p:nvPr/>
        </p:nvPicPr>
        <p:blipFill>
          <a:blip r:embed="rId2"/>
          <a:stretch>
            <a:fillRect/>
          </a:stretch>
        </p:blipFill>
        <p:spPr>
          <a:xfrm>
            <a:off x="8889778" y="3809905"/>
            <a:ext cx="3256197" cy="3002375"/>
          </a:xfrm>
          <a:prstGeom prst="rect">
            <a:avLst/>
          </a:prstGeom>
        </p:spPr>
      </p:pic>
      <p:pic>
        <p:nvPicPr>
          <p:cNvPr id="4" name="Image 2" descr="preencoded.png">    </p:cNvPr>
          <p:cNvPicPr>
            <a:picLocks noChangeAspect="1"/>
          </p:cNvPicPr>
          <p:nvPr/>
        </p:nvPicPr>
        <p:blipFill>
          <a:blip r:embed="rId3"/>
          <a:stretch>
            <a:fillRect/>
          </a:stretch>
        </p:blipFill>
        <p:spPr>
          <a:xfrm>
            <a:off x="761981" y="1650959"/>
            <a:ext cx="380990" cy="380990"/>
          </a:xfrm>
          <a:prstGeom prst="rect">
            <a:avLst/>
          </a:prstGeom>
        </p:spPr>
      </p:pic>
      <p:pic>
        <p:nvPicPr>
          <p:cNvPr id="5" name="Image 3" descr="preencoded.png">    </p:cNvPr>
          <p:cNvPicPr>
            <a:picLocks noChangeAspect="1"/>
          </p:cNvPicPr>
          <p:nvPr/>
        </p:nvPicPr>
        <p:blipFill>
          <a:blip r:embed="rId4"/>
          <a:stretch>
            <a:fillRect/>
          </a:stretch>
        </p:blipFill>
        <p:spPr>
          <a:xfrm>
            <a:off x="761981" y="1650959"/>
            <a:ext cx="380990" cy="380990"/>
          </a:xfrm>
          <a:prstGeom prst="rect">
            <a:avLst/>
          </a:prstGeom>
        </p:spPr>
      </p:pic>
      <p:sp>
        <p:nvSpPr>
          <p:cNvPr id="6" name="Text 0"/>
          <p:cNvSpPr/>
          <p:nvPr/>
        </p:nvSpPr>
        <p:spPr>
          <a:xfrm>
            <a:off x="1015975" y="634984"/>
            <a:ext cx="10159746" cy="1142971"/>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Future of AI in Education
</a:t>
            </a:r>
            <a:endParaRPr lang="en-US" sz="3200" dirty="0"/>
          </a:p>
        </p:txBody>
      </p:sp>
      <p:sp>
        <p:nvSpPr>
          <p:cNvPr id="7" name="Shape 1"/>
          <p:cNvSpPr/>
          <p:nvPr/>
        </p:nvSpPr>
        <p:spPr>
          <a:xfrm>
            <a:off x="761981" y="1927812"/>
            <a:ext cx="3276518" cy="3215688"/>
          </a:xfrm>
          <a:prstGeom prst="rect">
            <a:avLst/>
          </a:prstGeom>
          <a:noFill/>
          <a:ln/>
        </p:spPr>
      </p:sp>
      <p:sp>
        <p:nvSpPr>
          <p:cNvPr id="8" name="Text 2"/>
          <p:cNvSpPr/>
          <p:nvPr/>
        </p:nvSpPr>
        <p:spPr>
          <a:xfrm>
            <a:off x="3327317"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1
</a:t>
            </a:r>
            <a:endParaRPr lang="en-US" sz="1400" dirty="0"/>
          </a:p>
        </p:txBody>
      </p:sp>
      <p:sp>
        <p:nvSpPr>
          <p:cNvPr id="9" name="Text 3"/>
          <p:cNvSpPr/>
          <p:nvPr/>
        </p:nvSpPr>
        <p:spPr>
          <a:xfrm>
            <a:off x="1066773"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Evolving AI Integration
</a:t>
            </a:r>
            <a:endParaRPr lang="en-US" sz="1400" dirty="0"/>
          </a:p>
        </p:txBody>
      </p:sp>
      <p:sp>
        <p:nvSpPr>
          <p:cNvPr id="10" name="Text 4"/>
          <p:cNvSpPr/>
          <p:nvPr/>
        </p:nvSpPr>
        <p:spPr>
          <a:xfrm>
            <a:off x="1066773"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400" dirty="0"/>
          </a:p>
        </p:txBody>
      </p:sp>
      <p:sp>
        <p:nvSpPr>
          <p:cNvPr id="11" name="Shape 5"/>
          <p:cNvSpPr/>
          <p:nvPr/>
        </p:nvSpPr>
        <p:spPr>
          <a:xfrm>
            <a:off x="4457589" y="1927812"/>
            <a:ext cx="3276518" cy="3215688"/>
          </a:xfrm>
          <a:prstGeom prst="rect">
            <a:avLst/>
          </a:prstGeom>
          <a:noFill/>
          <a:ln/>
        </p:spPr>
      </p:sp>
      <p:sp>
        <p:nvSpPr>
          <p:cNvPr id="12" name="Text 6"/>
          <p:cNvSpPr/>
          <p:nvPr/>
        </p:nvSpPr>
        <p:spPr>
          <a:xfrm>
            <a:off x="7022924"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2
</a:t>
            </a:r>
            <a:endParaRPr lang="en-US" sz="1400" dirty="0"/>
          </a:p>
        </p:txBody>
      </p:sp>
      <p:sp>
        <p:nvSpPr>
          <p:cNvPr id="13" name="Text 7"/>
          <p:cNvSpPr/>
          <p:nvPr/>
        </p:nvSpPr>
        <p:spPr>
          <a:xfrm>
            <a:off x="4762381"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Investment in AI Research
</a:t>
            </a:r>
            <a:endParaRPr lang="en-US" sz="1400" dirty="0"/>
          </a:p>
        </p:txBody>
      </p:sp>
      <p:sp>
        <p:nvSpPr>
          <p:cNvPr id="14" name="Text 8"/>
          <p:cNvSpPr/>
          <p:nvPr/>
        </p:nvSpPr>
        <p:spPr>
          <a:xfrm>
            <a:off x="4762381"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400" dirty="0"/>
          </a:p>
        </p:txBody>
      </p:sp>
      <p:sp>
        <p:nvSpPr>
          <p:cNvPr id="15" name="Shape 9"/>
          <p:cNvSpPr/>
          <p:nvPr/>
        </p:nvSpPr>
        <p:spPr>
          <a:xfrm>
            <a:off x="8153196" y="1927812"/>
            <a:ext cx="990804" cy="3215688"/>
          </a:xfrm>
          <a:prstGeom prst="rect">
            <a:avLst/>
          </a:prstGeom>
          <a:noFill/>
          <a:ln/>
        </p:spPr>
      </p:sp>
      <p:sp>
        <p:nvSpPr>
          <p:cNvPr id="16" name="Text 10"/>
          <p:cNvSpPr/>
          <p:nvPr/>
        </p:nvSpPr>
        <p:spPr>
          <a:xfrm>
            <a:off x="10718532"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3
</a:t>
            </a:r>
            <a:endParaRPr lang="en-US" sz="1400" dirty="0"/>
          </a:p>
        </p:txBody>
      </p:sp>
      <p:sp>
        <p:nvSpPr>
          <p:cNvPr id="17" name="Text 11"/>
          <p:cNvSpPr/>
          <p:nvPr/>
        </p:nvSpPr>
        <p:spPr>
          <a:xfrm>
            <a:off x="8457989"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Focus on Ethical AI
</a:t>
            </a:r>
            <a:endParaRPr lang="en-US" sz="1400" dirty="0"/>
          </a:p>
        </p:txBody>
      </p:sp>
      <p:sp>
        <p:nvSpPr>
          <p:cNvPr id="18" name="Text 12"/>
          <p:cNvSpPr/>
          <p:nvPr/>
        </p:nvSpPr>
        <p:spPr>
          <a:xfrm>
            <a:off x="8457989"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As AI adoption grows, a strong emphasis on ethical AI use and data security will emerge, ensuring student privacy and responsible technology deployment.
</a:t>
            </a:r>
            <a:endParaRPr lang="en-US" sz="1400" dirty="0"/>
          </a:p>
        </p:txBody>
      </p:sp>
      <p:pic>
        <p:nvPicPr>
          <p:cNvPr id="19"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20"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90895" y="2285943"/>
            <a:ext cx="3809905" cy="3809905"/>
          </a:xfrm>
          <a:prstGeom prst="rect">
            <a:avLst/>
          </a:prstGeom>
        </p:spPr>
      </p:pic>
      <p:pic>
        <p:nvPicPr>
          <p:cNvPr id="3" name="Image 1" descr="preencoded.png">    </p:cNvPr>
          <p:cNvPicPr>
            <a:picLocks noChangeAspect="1"/>
          </p:cNvPicPr>
          <p:nvPr/>
        </p:nvPicPr>
        <p:blipFill>
          <a:blip r:embed="rId2"/>
          <a:stretch>
            <a:fillRect/>
          </a:stretch>
        </p:blipFill>
        <p:spPr>
          <a:xfrm>
            <a:off x="4190895" y="2285943"/>
            <a:ext cx="3809905" cy="3809905"/>
          </a:xfrm>
          <a:prstGeom prst="rect">
            <a:avLst/>
          </a:prstGeom>
        </p:spPr>
      </p:pic>
      <p:pic>
        <p:nvPicPr>
          <p:cNvPr id="4" name="Image 2" descr="preencoded.png">    </p:cNvPr>
          <p:cNvPicPr>
            <a:picLocks noChangeAspect="1"/>
          </p:cNvPicPr>
          <p:nvPr/>
        </p:nvPicPr>
        <p:blipFill>
          <a:blip r:embed="rId3"/>
          <a:stretch>
            <a:fillRect/>
          </a:stretch>
        </p:blipFill>
        <p:spPr>
          <a:xfrm>
            <a:off x="11175721" y="5841854"/>
            <a:ext cx="634984" cy="634984"/>
          </a:xfrm>
          <a:prstGeom prst="rect">
            <a:avLst/>
          </a:prstGeom>
        </p:spPr>
      </p:pic>
      <p:pic>
        <p:nvPicPr>
          <p:cNvPr id="5" name="Image 3" descr="preencoded.png">    </p:cNvPr>
          <p:cNvPicPr>
            <a:picLocks noChangeAspect="1"/>
          </p:cNvPicPr>
          <p:nvPr/>
        </p:nvPicPr>
        <p:blipFill>
          <a:blip r:embed="rId4"/>
          <a:stretch>
            <a:fillRect/>
          </a:stretch>
        </p:blipFill>
        <p:spPr>
          <a:xfrm>
            <a:off x="380990" y="5841854"/>
            <a:ext cx="634984" cy="634984"/>
          </a:xfrm>
          <a:prstGeom prst="rect">
            <a:avLst/>
          </a:prstGeom>
        </p:spPr>
      </p:pic>
      <p:pic>
        <p:nvPicPr>
          <p:cNvPr id="6" name="Image 4" descr="preencoded.png">    </p:cNvPr>
          <p:cNvPicPr>
            <a:picLocks noChangeAspect="1"/>
          </p:cNvPicPr>
          <p:nvPr/>
        </p:nvPicPr>
        <p:blipFill>
          <a:blip r:embed="rId5"/>
          <a:stretch>
            <a:fillRect/>
          </a:stretch>
        </p:blipFill>
        <p:spPr>
          <a:xfrm>
            <a:off x="11175721" y="380990"/>
            <a:ext cx="634984" cy="634984"/>
          </a:xfrm>
          <a:prstGeom prst="rect">
            <a:avLst/>
          </a:prstGeom>
        </p:spPr>
      </p:pic>
      <p:pic>
        <p:nvPicPr>
          <p:cNvPr id="7" name="Image 5" descr="preencoded.png">    </p:cNvPr>
          <p:cNvPicPr>
            <a:picLocks noChangeAspect="1"/>
          </p:cNvPicPr>
          <p:nvPr/>
        </p:nvPicPr>
        <p:blipFill>
          <a:blip r:embed="rId6"/>
          <a:stretch>
            <a:fillRect/>
          </a:stretch>
        </p:blipFill>
        <p:spPr>
          <a:xfrm>
            <a:off x="380990" y="380990"/>
            <a:ext cx="634984" cy="634984"/>
          </a:xfrm>
          <a:prstGeom prst="rect">
            <a:avLst/>
          </a:prstGeom>
        </p:spPr>
      </p:pic>
      <p:pic>
        <p:nvPicPr>
          <p:cNvPr id="8" name="Image 6" descr="preencoded.png">    </p:cNvPr>
          <p:cNvPicPr>
            <a:picLocks noChangeAspect="1"/>
          </p:cNvPicPr>
          <p:nvPr/>
        </p:nvPicPr>
        <p:blipFill>
          <a:blip r:embed="rId7"/>
          <a:stretch>
            <a:fillRect/>
          </a:stretch>
        </p:blipFill>
        <p:spPr>
          <a:xfrm>
            <a:off x="11175721" y="5841854"/>
            <a:ext cx="634984" cy="634984"/>
          </a:xfrm>
          <a:prstGeom prst="rect">
            <a:avLst/>
          </a:prstGeom>
        </p:spPr>
      </p:pic>
      <p:pic>
        <p:nvPicPr>
          <p:cNvPr id="9" name="Image 7" descr="preencoded.png">    </p:cNvPr>
          <p:cNvPicPr>
            <a:picLocks noChangeAspect="1"/>
          </p:cNvPicPr>
          <p:nvPr/>
        </p:nvPicPr>
        <p:blipFill>
          <a:blip r:embed="rId8"/>
          <a:stretch>
            <a:fillRect/>
          </a:stretch>
        </p:blipFill>
        <p:spPr>
          <a:xfrm>
            <a:off x="380990" y="5841854"/>
            <a:ext cx="634984" cy="634984"/>
          </a:xfrm>
          <a:prstGeom prst="rect">
            <a:avLst/>
          </a:prstGeom>
        </p:spPr>
      </p:pic>
      <p:pic>
        <p:nvPicPr>
          <p:cNvPr id="10" name="Image 8" descr="preencoded.png">    </p:cNvPr>
          <p:cNvPicPr>
            <a:picLocks noChangeAspect="1"/>
          </p:cNvPicPr>
          <p:nvPr/>
        </p:nvPicPr>
        <p:blipFill>
          <a:blip r:embed="rId9"/>
          <a:stretch>
            <a:fillRect/>
          </a:stretch>
        </p:blipFill>
        <p:spPr>
          <a:xfrm>
            <a:off x="11175721" y="380990"/>
            <a:ext cx="634984" cy="634984"/>
          </a:xfrm>
          <a:prstGeom prst="rect">
            <a:avLst/>
          </a:prstGeom>
        </p:spPr>
      </p:pic>
      <p:pic>
        <p:nvPicPr>
          <p:cNvPr id="11" name="Image 9" descr="preencoded.png">    </p:cNvPr>
          <p:cNvPicPr>
            <a:picLocks noChangeAspect="1"/>
          </p:cNvPicPr>
          <p:nvPr/>
        </p:nvPicPr>
        <p:blipFill>
          <a:blip r:embed="rId10"/>
          <a:stretch>
            <a:fillRect/>
          </a:stretch>
        </p:blipFill>
        <p:spPr>
          <a:xfrm>
            <a:off x="380990" y="380990"/>
            <a:ext cx="634984" cy="634984"/>
          </a:xfrm>
          <a:prstGeom prst="rect">
            <a:avLst/>
          </a:prstGeom>
        </p:spPr>
      </p:pic>
      <p:pic>
        <p:nvPicPr>
          <p:cNvPr id="12" name="Image 10" descr="preencoded.png">    </p:cNvPr>
          <p:cNvPicPr>
            <a:picLocks noChangeAspect="1"/>
          </p:cNvPicPr>
          <p:nvPr/>
        </p:nvPicPr>
        <p:blipFill>
          <a:blip r:embed="rId11"/>
          <a:stretch>
            <a:fillRect/>
          </a:stretch>
        </p:blipFill>
        <p:spPr>
          <a:xfrm>
            <a:off x="0" y="6819730"/>
            <a:ext cx="12145975" cy="914400"/>
          </a:xfrm>
          <a:prstGeom prst="rect">
            <a:avLst/>
          </a:prstGeom>
        </p:spPr>
      </p:pic>
      <p:pic>
        <p:nvPicPr>
          <p:cNvPr id="13" name="Image 11" descr="preencoded.png">    </p:cNvPr>
          <p:cNvPicPr>
            <a:picLocks noChangeAspect="1"/>
          </p:cNvPicPr>
          <p:nvPr/>
        </p:nvPicPr>
        <p:blipFill>
          <a:blip r:embed="rId12"/>
          <a:stretch>
            <a:fillRect/>
          </a:stretch>
        </p:blipFill>
        <p:spPr>
          <a:xfrm>
            <a:off x="0" y="0"/>
            <a:ext cx="12145975" cy="38099"/>
          </a:xfrm>
          <a:prstGeom prst="rect">
            <a:avLst/>
          </a:prstGeom>
        </p:spPr>
      </p:pic>
      <p:pic>
        <p:nvPicPr>
          <p:cNvPr id="14" name="Image 12" descr="preencoded.png">    </p:cNvPr>
          <p:cNvPicPr>
            <a:picLocks noChangeAspect="1"/>
          </p:cNvPicPr>
          <p:nvPr/>
        </p:nvPicPr>
        <p:blipFill>
          <a:blip r:embed="rId13"/>
          <a:stretch>
            <a:fillRect/>
          </a:stretch>
        </p:blipFill>
        <p:spPr>
          <a:xfrm>
            <a:off x="0" y="6819730"/>
            <a:ext cx="12145975" cy="914400"/>
          </a:xfrm>
          <a:prstGeom prst="rect">
            <a:avLst/>
          </a:prstGeom>
        </p:spPr>
      </p:pic>
      <p:pic>
        <p:nvPicPr>
          <p:cNvPr id="15" name="Image 13" descr="preencoded.png">    </p:cNvPr>
          <p:cNvPicPr>
            <a:picLocks noChangeAspect="1"/>
          </p:cNvPicPr>
          <p:nvPr/>
        </p:nvPicPr>
        <p:blipFill>
          <a:blip r:embed="rId14"/>
          <a:stretch>
            <a:fillRect/>
          </a:stretch>
        </p:blipFill>
        <p:spPr>
          <a:xfrm>
            <a:off x="0" y="0"/>
            <a:ext cx="12145975" cy="38099"/>
          </a:xfrm>
          <a:prstGeom prst="rect">
            <a:avLst/>
          </a:prstGeom>
        </p:spPr>
      </p:pic>
      <p:sp>
        <p:nvSpPr>
          <p:cNvPr id="16" name="Text 0"/>
          <p:cNvSpPr/>
          <p:nvPr/>
        </p:nvSpPr>
        <p:spPr>
          <a:xfrm>
            <a:off x="2285943" y="2285943"/>
            <a:ext cx="7619810" cy="1269968"/>
          </a:xfrm>
          <a:prstGeom prst="rect">
            <a:avLst/>
          </a:prstGeom>
          <a:noFill/>
          <a:ln/>
        </p:spPr>
        <p:txBody>
          <a:bodyPr wrap="square" lIns="1016" tIns="1016" rIns="1016" bIns="1016" rtlCol="0" anchor="t"/>
          <a:lstStyle/>
          <a:p>
            <a:pPr algn="ctr" indent="0" marL="0">
              <a:lnSpc>
                <a:spcPct val="110000"/>
              </a:lnSpc>
              <a:buNone/>
            </a:pPr>
            <a:r>
              <a:rPr lang="en-US" sz="3200" b="1" dirty="0">
                <a:solidFill>
                  <a:srgbClr val="00FFFF"/>
                </a:solidFill>
                <a:latin typeface="Calibri" pitchFamily="34" charset="0"/>
                <a:ea typeface="Calibri" pitchFamily="34" charset="-122"/>
                <a:cs typeface="Calibri" pitchFamily="34" charset="-120"/>
              </a:rPr>
              <a:t>Key Takeaways
</a:t>
            </a:r>
            <a:endParaRPr lang="en-US" sz="3200" dirty="0"/>
          </a:p>
        </p:txBody>
      </p:sp>
      <p:sp>
        <p:nvSpPr>
          <p:cNvPr id="17" name="Text 1"/>
          <p:cNvSpPr/>
          <p:nvPr/>
        </p:nvSpPr>
        <p:spPr>
          <a:xfrm>
            <a:off x="2285943" y="3936902"/>
            <a:ext cx="7619810" cy="3799745"/>
          </a:xfrm>
          <a:prstGeom prst="rect">
            <a:avLst/>
          </a:prstGeom>
          <a:noFill/>
          <a:ln/>
        </p:spPr>
        <p:txBody>
          <a:bodyPr wrap="square" lIns="1016" tIns="1016" rIns="1016" bIns="1016" rtlCol="0" anchor="t"/>
          <a:lstStyle/>
          <a:p>
            <a:pPr algn="ctr" indent="0" marL="0">
              <a:lnSpc>
                <a:spcPct val="170000"/>
              </a:lnSpc>
              <a:buNone/>
            </a:pPr>
            <a:r>
              <a:rPr lang="en-US" sz="1400" dirty="0">
                <a:solidFill>
                  <a:srgbClr val="B8C5D6"/>
                </a:solidFill>
                <a:latin typeface="Calibri" pitchFamily="34" charset="0"/>
                <a:ea typeface="Calibri" pitchFamily="34" charset="-122"/>
                <a:cs typeface="Calibri"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400" dirty="0"/>
          </a:p>
        </p:txBody>
      </p:sp>
      <p:pic>
        <p:nvPicPr>
          <p:cNvPr id="18" name="Image 14" descr="http://127.0.0.1:3000/slidemaker_favicon.ico">    </p:cNvPr>
          <p:cNvPicPr>
            <a:picLocks noChangeAspect="1"/>
          </p:cNvPicPr>
          <p:nvPr/>
        </p:nvPicPr>
        <p:blipFill>
          <a:blip r:embed="rId15"/>
          <a:srcRect l="0" r="0" t="0" b="0"/>
          <a:stretch/>
        </p:blipFill>
        <p:spPr>
          <a:xfrm>
            <a:off x="10477238" y="6235544"/>
            <a:ext cx="139697" cy="139697"/>
          </a:xfrm>
          <a:prstGeom prst="rect">
            <a:avLst/>
          </a:prstGeom>
        </p:spPr>
      </p:pic>
      <p:sp>
        <p:nvSpPr>
          <p:cNvPr id="19"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3809905"/>
            <a:ext cx="3256197" cy="3002375"/>
          </a:xfrm>
          <a:prstGeom prst="rect">
            <a:avLst/>
          </a:prstGeom>
        </p:spPr>
      </p:pic>
      <p:pic>
        <p:nvPicPr>
          <p:cNvPr id="3" name="Image 1" descr="preencoded.png">    </p:cNvPr>
          <p:cNvPicPr>
            <a:picLocks noChangeAspect="1"/>
          </p:cNvPicPr>
          <p:nvPr/>
        </p:nvPicPr>
        <p:blipFill>
          <a:blip r:embed="rId2"/>
          <a:stretch>
            <a:fillRect/>
          </a:stretch>
        </p:blipFill>
        <p:spPr>
          <a:xfrm>
            <a:off x="8889778" y="3809905"/>
            <a:ext cx="3256197" cy="3002375"/>
          </a:xfrm>
          <a:prstGeom prst="rect">
            <a:avLst/>
          </a:prstGeom>
        </p:spPr>
      </p:pic>
      <p:pic>
        <p:nvPicPr>
          <p:cNvPr id="4" name="Image 2" descr="preencoded.png">    </p:cNvPr>
          <p:cNvPicPr>
            <a:picLocks noChangeAspect="1"/>
          </p:cNvPicPr>
          <p:nvPr/>
        </p:nvPicPr>
        <p:blipFill>
          <a:blip r:embed="rId3"/>
          <a:stretch>
            <a:fillRect/>
          </a:stretch>
        </p:blipFill>
        <p:spPr>
          <a:xfrm>
            <a:off x="761981" y="1650959"/>
            <a:ext cx="380990" cy="380990"/>
          </a:xfrm>
          <a:prstGeom prst="rect">
            <a:avLst/>
          </a:prstGeom>
        </p:spPr>
      </p:pic>
      <p:pic>
        <p:nvPicPr>
          <p:cNvPr id="5" name="Image 3" descr="preencoded.png">    </p:cNvPr>
          <p:cNvPicPr>
            <a:picLocks noChangeAspect="1"/>
          </p:cNvPicPr>
          <p:nvPr/>
        </p:nvPicPr>
        <p:blipFill>
          <a:blip r:embed="rId4"/>
          <a:stretch>
            <a:fillRect/>
          </a:stretch>
        </p:blipFill>
        <p:spPr>
          <a:xfrm>
            <a:off x="761981" y="1650959"/>
            <a:ext cx="380990" cy="380990"/>
          </a:xfrm>
          <a:prstGeom prst="rect">
            <a:avLst/>
          </a:prstGeom>
        </p:spPr>
      </p:pic>
      <p:sp>
        <p:nvSpPr>
          <p:cNvPr id="6" name="Text 0"/>
          <p:cNvSpPr/>
          <p:nvPr/>
        </p:nvSpPr>
        <p:spPr>
          <a:xfrm>
            <a:off x="1015975" y="634984"/>
            <a:ext cx="10159746" cy="1142971"/>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Introduction to AI in Education
</a:t>
            </a:r>
            <a:endParaRPr lang="en-US" sz="3200" dirty="0"/>
          </a:p>
        </p:txBody>
      </p:sp>
      <p:sp>
        <p:nvSpPr>
          <p:cNvPr id="7" name="Shape 1"/>
          <p:cNvSpPr/>
          <p:nvPr/>
        </p:nvSpPr>
        <p:spPr>
          <a:xfrm>
            <a:off x="761981" y="2042109"/>
            <a:ext cx="406390" cy="406390"/>
          </a:xfrm>
          <a:prstGeom prst="ellipse">
            <a:avLst/>
          </a:prstGeom>
          <a:solidFill>
            <a:srgbClr val="00FFFF">
              <a:alpha val="90000"/>
            </a:srgbClr>
          </a:solidFill>
          <a:ln/>
        </p:spPr>
      </p:sp>
      <p:sp>
        <p:nvSpPr>
          <p:cNvPr id="8" name="Text 2"/>
          <p:cNvSpPr/>
          <p:nvPr/>
        </p:nvSpPr>
        <p:spPr>
          <a:xfrm>
            <a:off x="1422364" y="1991310"/>
            <a:ext cx="10007350"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PERSONALIZED LEARNING EXPERIENCES
</a:t>
            </a:r>
            <a:endParaRPr lang="en-US" sz="1400" dirty="0"/>
          </a:p>
        </p:txBody>
      </p:sp>
      <p:sp>
        <p:nvSpPr>
          <p:cNvPr id="9" name="Text 3"/>
          <p:cNvSpPr/>
          <p:nvPr/>
        </p:nvSpPr>
        <p:spPr>
          <a:xfrm>
            <a:off x="1422364" y="2397700"/>
            <a:ext cx="10007350"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400" dirty="0"/>
          </a:p>
        </p:txBody>
      </p:sp>
      <p:sp>
        <p:nvSpPr>
          <p:cNvPr id="10" name="Shape 4"/>
          <p:cNvSpPr/>
          <p:nvPr/>
        </p:nvSpPr>
        <p:spPr>
          <a:xfrm>
            <a:off x="761981" y="3131742"/>
            <a:ext cx="406390" cy="406390"/>
          </a:xfrm>
          <a:prstGeom prst="ellipse">
            <a:avLst/>
          </a:prstGeom>
          <a:solidFill>
            <a:srgbClr val="00FFFF">
              <a:alpha val="90000"/>
            </a:srgbClr>
          </a:solidFill>
          <a:ln/>
        </p:spPr>
      </p:sp>
      <p:sp>
        <p:nvSpPr>
          <p:cNvPr id="11" name="Text 5"/>
          <p:cNvSpPr/>
          <p:nvPr/>
        </p:nvSpPr>
        <p:spPr>
          <a:xfrm>
            <a:off x="1422364" y="3080943"/>
            <a:ext cx="10007350"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EFFICIENT ADMINISTRATIVE MANAGEMENT
</a:t>
            </a:r>
            <a:endParaRPr lang="en-US" sz="1400" dirty="0"/>
          </a:p>
        </p:txBody>
      </p:sp>
      <p:sp>
        <p:nvSpPr>
          <p:cNvPr id="12" name="Text 6"/>
          <p:cNvSpPr/>
          <p:nvPr/>
        </p:nvSpPr>
        <p:spPr>
          <a:xfrm>
            <a:off x="1422364" y="3487333"/>
            <a:ext cx="10007350"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400" dirty="0"/>
          </a:p>
        </p:txBody>
      </p:sp>
      <p:sp>
        <p:nvSpPr>
          <p:cNvPr id="13" name="Shape 7"/>
          <p:cNvSpPr/>
          <p:nvPr/>
        </p:nvSpPr>
        <p:spPr>
          <a:xfrm>
            <a:off x="761981" y="4221374"/>
            <a:ext cx="406390" cy="406390"/>
          </a:xfrm>
          <a:prstGeom prst="ellipse">
            <a:avLst/>
          </a:prstGeom>
          <a:solidFill>
            <a:srgbClr val="00FFFF">
              <a:alpha val="90000"/>
            </a:srgbClr>
          </a:solidFill>
          <a:ln/>
        </p:spPr>
      </p:sp>
      <p:sp>
        <p:nvSpPr>
          <p:cNvPr id="14" name="Text 8"/>
          <p:cNvSpPr/>
          <p:nvPr/>
        </p:nvSpPr>
        <p:spPr>
          <a:xfrm>
            <a:off x="1422364" y="4170576"/>
            <a:ext cx="10007350"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INSTANT FEEDBACK MECHANISMS
</a:t>
            </a:r>
            <a:endParaRPr lang="en-US" sz="1400" dirty="0"/>
          </a:p>
        </p:txBody>
      </p:sp>
      <p:sp>
        <p:nvSpPr>
          <p:cNvPr id="15" name="Text 9"/>
          <p:cNvSpPr/>
          <p:nvPr/>
        </p:nvSpPr>
        <p:spPr>
          <a:xfrm>
            <a:off x="1422364" y="4576966"/>
            <a:ext cx="10007350"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400" dirty="0"/>
          </a:p>
        </p:txBody>
      </p:sp>
      <p:sp>
        <p:nvSpPr>
          <p:cNvPr id="16" name="Text 10"/>
          <p:cNvSpPr/>
          <p:nvPr/>
        </p:nvSpPr>
        <p:spPr>
          <a:xfrm>
            <a:off x="1422364" y="5260208"/>
            <a:ext cx="10007350"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RESHAPING CURRICULUM DEVELOPMENT
</a:t>
            </a:r>
            <a:endParaRPr lang="en-US" sz="1400" dirty="0"/>
          </a:p>
        </p:txBody>
      </p:sp>
      <p:sp>
        <p:nvSpPr>
          <p:cNvPr id="17" name="Text 11"/>
          <p:cNvSpPr/>
          <p:nvPr/>
        </p:nvSpPr>
        <p:spPr>
          <a:xfrm>
            <a:off x="1422364" y="5666598"/>
            <a:ext cx="10007350"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400" dirty="0"/>
          </a:p>
        </p:txBody>
      </p:sp>
      <p:pic>
        <p:nvPicPr>
          <p:cNvPr id="18"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19" name="Text 1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3809905"/>
            <a:ext cx="3256197" cy="3002375"/>
          </a:xfrm>
          <a:prstGeom prst="rect">
            <a:avLst/>
          </a:prstGeom>
        </p:spPr>
      </p:pic>
      <p:pic>
        <p:nvPicPr>
          <p:cNvPr id="3" name="Image 1" descr="preencoded.png">    </p:cNvPr>
          <p:cNvPicPr>
            <a:picLocks noChangeAspect="1"/>
          </p:cNvPicPr>
          <p:nvPr/>
        </p:nvPicPr>
        <p:blipFill>
          <a:blip r:embed="rId2"/>
          <a:stretch>
            <a:fillRect/>
          </a:stretch>
        </p:blipFill>
        <p:spPr>
          <a:xfrm>
            <a:off x="8889778" y="3809905"/>
            <a:ext cx="3256197" cy="3002375"/>
          </a:xfrm>
          <a:prstGeom prst="rect">
            <a:avLst/>
          </a:prstGeom>
        </p:spPr>
      </p:pic>
      <p:pic>
        <p:nvPicPr>
          <p:cNvPr id="4" name="Image 2" descr="preencoded.png">    </p:cNvPr>
          <p:cNvPicPr>
            <a:picLocks noChangeAspect="1"/>
          </p:cNvPicPr>
          <p:nvPr/>
        </p:nvPicPr>
        <p:blipFill>
          <a:blip r:embed="rId3"/>
          <a:stretch>
            <a:fillRect/>
          </a:stretch>
        </p:blipFill>
        <p:spPr>
          <a:xfrm>
            <a:off x="761981" y="1650959"/>
            <a:ext cx="380990" cy="380990"/>
          </a:xfrm>
          <a:prstGeom prst="rect">
            <a:avLst/>
          </a:prstGeom>
        </p:spPr>
      </p:pic>
      <p:pic>
        <p:nvPicPr>
          <p:cNvPr id="5" name="Image 3" descr="preencoded.png">    </p:cNvPr>
          <p:cNvPicPr>
            <a:picLocks noChangeAspect="1"/>
          </p:cNvPicPr>
          <p:nvPr/>
        </p:nvPicPr>
        <p:blipFill>
          <a:blip r:embed="rId4"/>
          <a:stretch>
            <a:fillRect/>
          </a:stretch>
        </p:blipFill>
        <p:spPr>
          <a:xfrm>
            <a:off x="761981" y="1650959"/>
            <a:ext cx="380990" cy="380990"/>
          </a:xfrm>
          <a:prstGeom prst="rect">
            <a:avLst/>
          </a:prstGeom>
        </p:spPr>
      </p:pic>
      <p:sp>
        <p:nvSpPr>
          <p:cNvPr id="6" name="Text 0"/>
          <p:cNvSpPr/>
          <p:nvPr/>
        </p:nvSpPr>
        <p:spPr>
          <a:xfrm>
            <a:off x="1015975" y="634984"/>
            <a:ext cx="10159746" cy="1142971"/>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Opportunities Presented by AI
</a:t>
            </a:r>
            <a:endParaRPr lang="en-US" sz="3200" dirty="0"/>
          </a:p>
        </p:txBody>
      </p:sp>
      <p:sp>
        <p:nvSpPr>
          <p:cNvPr id="7" name="Shape 1"/>
          <p:cNvSpPr/>
          <p:nvPr/>
        </p:nvSpPr>
        <p:spPr>
          <a:xfrm>
            <a:off x="761981" y="1927812"/>
            <a:ext cx="3276518" cy="3215688"/>
          </a:xfrm>
          <a:prstGeom prst="rect">
            <a:avLst/>
          </a:prstGeom>
          <a:noFill/>
          <a:ln/>
        </p:spPr>
      </p:sp>
      <p:sp>
        <p:nvSpPr>
          <p:cNvPr id="8" name="Text 2"/>
          <p:cNvSpPr/>
          <p:nvPr/>
        </p:nvSpPr>
        <p:spPr>
          <a:xfrm>
            <a:off x="3327317"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1
</a:t>
            </a:r>
            <a:endParaRPr lang="en-US" sz="1400" dirty="0"/>
          </a:p>
        </p:txBody>
      </p:sp>
      <p:sp>
        <p:nvSpPr>
          <p:cNvPr id="9" name="Text 3"/>
          <p:cNvSpPr/>
          <p:nvPr/>
        </p:nvSpPr>
        <p:spPr>
          <a:xfrm>
            <a:off x="1066773"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Enhanced Engagement
</a:t>
            </a:r>
            <a:endParaRPr lang="en-US" sz="1400" dirty="0"/>
          </a:p>
        </p:txBody>
      </p:sp>
      <p:sp>
        <p:nvSpPr>
          <p:cNvPr id="10" name="Text 4"/>
          <p:cNvSpPr/>
          <p:nvPr/>
        </p:nvSpPr>
        <p:spPr>
          <a:xfrm>
            <a:off x="1066773"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400" dirty="0"/>
          </a:p>
        </p:txBody>
      </p:sp>
      <p:sp>
        <p:nvSpPr>
          <p:cNvPr id="11" name="Shape 5"/>
          <p:cNvSpPr/>
          <p:nvPr/>
        </p:nvSpPr>
        <p:spPr>
          <a:xfrm>
            <a:off x="4457589" y="1927812"/>
            <a:ext cx="3276518" cy="3215688"/>
          </a:xfrm>
          <a:prstGeom prst="rect">
            <a:avLst/>
          </a:prstGeom>
          <a:noFill/>
          <a:ln/>
        </p:spPr>
      </p:sp>
      <p:sp>
        <p:nvSpPr>
          <p:cNvPr id="12" name="Text 6"/>
          <p:cNvSpPr/>
          <p:nvPr/>
        </p:nvSpPr>
        <p:spPr>
          <a:xfrm>
            <a:off x="7022924"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2
</a:t>
            </a:r>
            <a:endParaRPr lang="en-US" sz="1400" dirty="0"/>
          </a:p>
        </p:txBody>
      </p:sp>
      <p:sp>
        <p:nvSpPr>
          <p:cNvPr id="13" name="Text 7"/>
          <p:cNvSpPr/>
          <p:nvPr/>
        </p:nvSpPr>
        <p:spPr>
          <a:xfrm>
            <a:off x="4762381"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Support for Diverse Learning
</a:t>
            </a:r>
            <a:endParaRPr lang="en-US" sz="1400" dirty="0"/>
          </a:p>
        </p:txBody>
      </p:sp>
      <p:sp>
        <p:nvSpPr>
          <p:cNvPr id="14" name="Text 8"/>
          <p:cNvSpPr/>
          <p:nvPr/>
        </p:nvSpPr>
        <p:spPr>
          <a:xfrm>
            <a:off x="4762381"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can personalize learning experiences by adapting content to various learning styles, improving comprehension and retention for 80% of students with different needs.
</a:t>
            </a:r>
            <a:endParaRPr lang="en-US" sz="1400" dirty="0"/>
          </a:p>
        </p:txBody>
      </p:sp>
      <p:sp>
        <p:nvSpPr>
          <p:cNvPr id="15" name="Shape 9"/>
          <p:cNvSpPr/>
          <p:nvPr/>
        </p:nvSpPr>
        <p:spPr>
          <a:xfrm>
            <a:off x="8153196" y="1927812"/>
            <a:ext cx="990804" cy="3215688"/>
          </a:xfrm>
          <a:prstGeom prst="rect">
            <a:avLst/>
          </a:prstGeom>
          <a:noFill/>
          <a:ln/>
        </p:spPr>
      </p:sp>
      <p:sp>
        <p:nvSpPr>
          <p:cNvPr id="16" name="Text 10"/>
          <p:cNvSpPr/>
          <p:nvPr/>
        </p:nvSpPr>
        <p:spPr>
          <a:xfrm>
            <a:off x="10718532" y="2080208"/>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00FFFF"/>
                </a:solidFill>
                <a:latin typeface="Calibri" pitchFamily="34" charset="0"/>
                <a:ea typeface="Calibri" pitchFamily="34" charset="-122"/>
                <a:cs typeface="Calibri" pitchFamily="34" charset="-120"/>
              </a:rPr>
              <a:t>3
</a:t>
            </a:r>
            <a:endParaRPr lang="en-US" sz="1400" dirty="0"/>
          </a:p>
        </p:txBody>
      </p:sp>
      <p:sp>
        <p:nvSpPr>
          <p:cNvPr id="17" name="Text 11"/>
          <p:cNvSpPr/>
          <p:nvPr/>
        </p:nvSpPr>
        <p:spPr>
          <a:xfrm>
            <a:off x="8457989" y="2753291"/>
            <a:ext cx="2666933" cy="1015975"/>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Access to Resources
</a:t>
            </a:r>
            <a:endParaRPr lang="en-US" sz="1400" dirty="0"/>
          </a:p>
        </p:txBody>
      </p:sp>
      <p:sp>
        <p:nvSpPr>
          <p:cNvPr id="18" name="Text 12"/>
          <p:cNvSpPr/>
          <p:nvPr/>
        </p:nvSpPr>
        <p:spPr>
          <a:xfrm>
            <a:off x="8457989" y="3705767"/>
            <a:ext cx="2666933" cy="199639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400" dirty="0"/>
          </a:p>
        </p:txBody>
      </p:sp>
      <p:pic>
        <p:nvPicPr>
          <p:cNvPr id="19"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20"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254794" y="-1015975"/>
            <a:ext cx="3891182" cy="4063898"/>
          </a:xfrm>
          <a:prstGeom prst="rect">
            <a:avLst/>
          </a:prstGeom>
        </p:spPr>
      </p:pic>
      <p:pic>
        <p:nvPicPr>
          <p:cNvPr id="3" name="Image 1" descr="preencoded.png">    </p:cNvPr>
          <p:cNvPicPr>
            <a:picLocks noChangeAspect="1"/>
          </p:cNvPicPr>
          <p:nvPr/>
        </p:nvPicPr>
        <p:blipFill>
          <a:blip r:embed="rId2"/>
          <a:stretch>
            <a:fillRect/>
          </a:stretch>
        </p:blipFill>
        <p:spPr>
          <a:xfrm>
            <a:off x="8254794" y="-1015975"/>
            <a:ext cx="3891182" cy="4063898"/>
          </a:xfrm>
          <a:prstGeom prst="rect">
            <a:avLst/>
          </a:prstGeom>
        </p:spPr>
      </p:pic>
      <p:pic>
        <p:nvPicPr>
          <p:cNvPr id="4" name="Image 2" descr="preencoded.png">    </p:cNvPr>
          <p:cNvPicPr>
            <a:picLocks noChangeAspect="1"/>
          </p:cNvPicPr>
          <p:nvPr/>
        </p:nvPicPr>
        <p:blipFill>
          <a:blip r:embed="rId3"/>
          <a:stretch>
            <a:fillRect/>
          </a:stretch>
        </p:blipFill>
        <p:spPr>
          <a:xfrm>
            <a:off x="1269968" y="1777956"/>
            <a:ext cx="9651759" cy="4444889"/>
          </a:xfrm>
          <a:prstGeom prst="rect">
            <a:avLst/>
          </a:prstGeom>
        </p:spPr>
      </p:pic>
      <p:pic>
        <p:nvPicPr>
          <p:cNvPr id="5" name="Image 3" descr="preencoded.png">    </p:cNvPr>
          <p:cNvPicPr>
            <a:picLocks noChangeAspect="1"/>
          </p:cNvPicPr>
          <p:nvPr/>
        </p:nvPicPr>
        <p:blipFill>
          <a:blip r:embed="rId4"/>
          <a:stretch>
            <a:fillRect/>
          </a:stretch>
        </p:blipFill>
        <p:spPr>
          <a:xfrm>
            <a:off x="1269968" y="1777956"/>
            <a:ext cx="9651759" cy="4444889"/>
          </a:xfrm>
          <a:prstGeom prst="rect">
            <a:avLst/>
          </a:prstGeom>
        </p:spPr>
      </p:pic>
      <p:pic>
        <p:nvPicPr>
          <p:cNvPr id="6" name="Image 4" descr="preencoded.png">    </p:cNvPr>
          <p:cNvPicPr>
            <a:picLocks noChangeAspect="1"/>
          </p:cNvPicPr>
          <p:nvPr/>
        </p:nvPicPr>
        <p:blipFill>
          <a:blip r:embed="rId5"/>
          <a:stretch>
            <a:fillRect/>
          </a:stretch>
        </p:blipFill>
        <p:spPr>
          <a:xfrm>
            <a:off x="0" y="0"/>
            <a:ext cx="38099" cy="2285943"/>
          </a:xfrm>
          <a:prstGeom prst="rect">
            <a:avLst/>
          </a:prstGeom>
        </p:spPr>
      </p:pic>
      <p:pic>
        <p:nvPicPr>
          <p:cNvPr id="7" name="Image 5" descr="preencoded.png">    </p:cNvPr>
          <p:cNvPicPr>
            <a:picLocks noChangeAspect="1"/>
          </p:cNvPicPr>
          <p:nvPr/>
        </p:nvPicPr>
        <p:blipFill>
          <a:blip r:embed="rId6"/>
          <a:stretch>
            <a:fillRect/>
          </a:stretch>
        </p:blipFill>
        <p:spPr>
          <a:xfrm>
            <a:off x="0" y="0"/>
            <a:ext cx="38099" cy="2285943"/>
          </a:xfrm>
          <a:prstGeom prst="rect">
            <a:avLst/>
          </a:prstGeom>
        </p:spPr>
      </p:pic>
      <p:sp>
        <p:nvSpPr>
          <p:cNvPr id="8" name="Text 0"/>
          <p:cNvSpPr/>
          <p:nvPr/>
        </p:nvSpPr>
        <p:spPr>
          <a:xfrm>
            <a:off x="761981" y="888978"/>
            <a:ext cx="10667733" cy="736582"/>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AI Adoption Rates in Education
</a:t>
            </a:r>
            <a:endParaRPr lang="en-US" sz="3200" dirty="0"/>
          </a:p>
        </p:txBody>
      </p:sp>
      <p:graphicFrame>
        <p:nvGraphicFramePr>
          <p:cNvPr id="9" name="Chart 0" descr=""/>
          <p:cNvGraphicFramePr/>
          <p:nvPr/>
        </p:nvGraphicFramePr>
        <p:xfrm>
          <a:off x="761981" y="2031949"/>
          <a:ext cx="10667733" cy="4063898"/>
        </p:xfrm>
        <a:graphic xmlns:a="http://schemas.openxmlformats.org/drawingml/2006/main">
          <a:graphicData uri="http://schemas.openxmlformats.org/drawingml/2006/chart">
            <c:chart xmlns:c="http://schemas.openxmlformats.org/drawingml/2006/chart" r:id="rId7"/>
          </a:graphicData>
        </a:graphic>
      </p:graphicFrame>
      <p:pic>
        <p:nvPicPr>
          <p:cNvPr id="10" name="Image 6" descr="http://127.0.0.1:3000/slidemaker_favicon.ico">    </p:cNvPr>
          <p:cNvPicPr>
            <a:picLocks noChangeAspect="1"/>
          </p:cNvPicPr>
          <p:nvPr/>
        </p:nvPicPr>
        <p:blipFill>
          <a:blip r:embed="rId8"/>
          <a:srcRect l="0" r="0" t="0" b="0"/>
          <a:stretch/>
        </p:blipFill>
        <p:spPr>
          <a:xfrm>
            <a:off x="10477238" y="6235544"/>
            <a:ext cx="139697" cy="139697"/>
          </a:xfrm>
          <a:prstGeom prst="rect">
            <a:avLst/>
          </a:prstGeom>
        </p:spPr>
      </p:pic>
      <p:sp>
        <p:nvSpPr>
          <p:cNvPr id="11" name="Text 1"/>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3809905"/>
            <a:ext cx="3256197" cy="3002375"/>
          </a:xfrm>
          <a:prstGeom prst="rect">
            <a:avLst/>
          </a:prstGeom>
        </p:spPr>
      </p:pic>
      <p:pic>
        <p:nvPicPr>
          <p:cNvPr id="3" name="Image 1" descr="preencoded.png">    </p:cNvPr>
          <p:cNvPicPr>
            <a:picLocks noChangeAspect="1"/>
          </p:cNvPicPr>
          <p:nvPr/>
        </p:nvPicPr>
        <p:blipFill>
          <a:blip r:embed="rId2"/>
          <a:stretch>
            <a:fillRect/>
          </a:stretch>
        </p:blipFill>
        <p:spPr>
          <a:xfrm>
            <a:off x="8889778" y="3809905"/>
            <a:ext cx="3256197" cy="3002375"/>
          </a:xfrm>
          <a:prstGeom prst="rect">
            <a:avLst/>
          </a:prstGeom>
        </p:spPr>
      </p:pic>
      <p:pic>
        <p:nvPicPr>
          <p:cNvPr id="4" name="Image 2" descr="preencoded.png">    </p:cNvPr>
          <p:cNvPicPr>
            <a:picLocks noChangeAspect="1"/>
          </p:cNvPicPr>
          <p:nvPr/>
        </p:nvPicPr>
        <p:blipFill>
          <a:blip r:embed="rId3"/>
          <a:stretch>
            <a:fillRect/>
          </a:stretch>
        </p:blipFill>
        <p:spPr>
          <a:xfrm>
            <a:off x="761981" y="1650959"/>
            <a:ext cx="380990" cy="380990"/>
          </a:xfrm>
          <a:prstGeom prst="rect">
            <a:avLst/>
          </a:prstGeom>
        </p:spPr>
      </p:pic>
      <p:pic>
        <p:nvPicPr>
          <p:cNvPr id="5" name="Image 3" descr="preencoded.png">    </p:cNvPr>
          <p:cNvPicPr>
            <a:picLocks noChangeAspect="1"/>
          </p:cNvPicPr>
          <p:nvPr/>
        </p:nvPicPr>
        <p:blipFill>
          <a:blip r:embed="rId4"/>
          <a:stretch>
            <a:fillRect/>
          </a:stretch>
        </p:blipFill>
        <p:spPr>
          <a:xfrm>
            <a:off x="761981" y="1650959"/>
            <a:ext cx="380990" cy="380990"/>
          </a:xfrm>
          <a:prstGeom prst="rect">
            <a:avLst/>
          </a:prstGeom>
        </p:spPr>
      </p:pic>
      <p:sp>
        <p:nvSpPr>
          <p:cNvPr id="6" name="Text 0"/>
          <p:cNvSpPr/>
          <p:nvPr/>
        </p:nvSpPr>
        <p:spPr>
          <a:xfrm>
            <a:off x="1015975" y="634984"/>
            <a:ext cx="10159746" cy="1142971"/>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Risks of AI in Education
</a:t>
            </a:r>
            <a:endParaRPr lang="en-US" sz="3200" dirty="0"/>
          </a:p>
        </p:txBody>
      </p:sp>
      <p:pic>
        <p:nvPicPr>
          <p:cNvPr id="7" name="Image 4" descr="preencoded.png">    </p:cNvPr>
          <p:cNvPicPr>
            <a:picLocks noChangeAspect="1"/>
          </p:cNvPicPr>
          <p:nvPr/>
        </p:nvPicPr>
        <p:blipFill>
          <a:blip r:embed="rId5"/>
          <a:stretch>
            <a:fillRect/>
          </a:stretch>
        </p:blipFill>
        <p:spPr>
          <a:xfrm>
            <a:off x="761981" y="2042109"/>
            <a:ext cx="571486" cy="444489"/>
          </a:xfrm>
          <a:prstGeom prst="rect">
            <a:avLst/>
          </a:prstGeom>
        </p:spPr>
      </p:pic>
      <p:sp>
        <p:nvSpPr>
          <p:cNvPr id="8" name="Text 1"/>
          <p:cNvSpPr/>
          <p:nvPr/>
        </p:nvSpPr>
        <p:spPr>
          <a:xfrm>
            <a:off x="1587460" y="1991310"/>
            <a:ext cx="9842254"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DATA PRIVACY CONCERNS
</a:t>
            </a:r>
            <a:endParaRPr lang="en-US" sz="1400" dirty="0"/>
          </a:p>
        </p:txBody>
      </p:sp>
      <p:sp>
        <p:nvSpPr>
          <p:cNvPr id="9" name="Text 2"/>
          <p:cNvSpPr/>
          <p:nvPr/>
        </p:nvSpPr>
        <p:spPr>
          <a:xfrm>
            <a:off x="1587460" y="2397700"/>
            <a:ext cx="9842254"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AI systems often require extensive student data, raising concerns about privacy breaches. In 2022, 30% of schools reported data leaks affecting student information.
</a:t>
            </a:r>
            <a:endParaRPr lang="en-US" sz="1400" dirty="0"/>
          </a:p>
        </p:txBody>
      </p:sp>
      <p:pic>
        <p:nvPicPr>
          <p:cNvPr id="10" name="Image 5" descr="preencoded.png">    </p:cNvPr>
          <p:cNvPicPr>
            <a:picLocks noChangeAspect="1"/>
          </p:cNvPicPr>
          <p:nvPr/>
        </p:nvPicPr>
        <p:blipFill>
          <a:blip r:embed="rId6"/>
          <a:stretch>
            <a:fillRect/>
          </a:stretch>
        </p:blipFill>
        <p:spPr>
          <a:xfrm>
            <a:off x="761981" y="3131742"/>
            <a:ext cx="571486" cy="444489"/>
          </a:xfrm>
          <a:prstGeom prst="rect">
            <a:avLst/>
          </a:prstGeom>
        </p:spPr>
      </p:pic>
      <p:sp>
        <p:nvSpPr>
          <p:cNvPr id="11" name="Text 3"/>
          <p:cNvSpPr/>
          <p:nvPr/>
        </p:nvSpPr>
        <p:spPr>
          <a:xfrm>
            <a:off x="1587460" y="3080943"/>
            <a:ext cx="9842254"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OVER-RELIANCE ON TECHNOLOGY
</a:t>
            </a:r>
            <a:endParaRPr lang="en-US" sz="1400" dirty="0"/>
          </a:p>
        </p:txBody>
      </p:sp>
      <p:sp>
        <p:nvSpPr>
          <p:cNvPr id="12" name="Text 4"/>
          <p:cNvSpPr/>
          <p:nvPr/>
        </p:nvSpPr>
        <p:spPr>
          <a:xfrm>
            <a:off x="1587460" y="3487333"/>
            <a:ext cx="9842254"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400" dirty="0"/>
          </a:p>
        </p:txBody>
      </p:sp>
      <p:pic>
        <p:nvPicPr>
          <p:cNvPr id="13" name="Image 6" descr="preencoded.png">    </p:cNvPr>
          <p:cNvPicPr>
            <a:picLocks noChangeAspect="1"/>
          </p:cNvPicPr>
          <p:nvPr/>
        </p:nvPicPr>
        <p:blipFill>
          <a:blip r:embed="rId7"/>
          <a:stretch>
            <a:fillRect/>
          </a:stretch>
        </p:blipFill>
        <p:spPr>
          <a:xfrm>
            <a:off x="761981" y="4221374"/>
            <a:ext cx="571486" cy="444489"/>
          </a:xfrm>
          <a:prstGeom prst="rect">
            <a:avLst/>
          </a:prstGeom>
        </p:spPr>
      </p:pic>
      <p:sp>
        <p:nvSpPr>
          <p:cNvPr id="14" name="Text 5"/>
          <p:cNvSpPr/>
          <p:nvPr/>
        </p:nvSpPr>
        <p:spPr>
          <a:xfrm>
            <a:off x="1587460" y="4170576"/>
            <a:ext cx="9842254"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BIAS IN AI ALGORITHMS
</a:t>
            </a:r>
            <a:endParaRPr lang="en-US" sz="1400" dirty="0"/>
          </a:p>
        </p:txBody>
      </p:sp>
      <p:sp>
        <p:nvSpPr>
          <p:cNvPr id="15" name="Text 6"/>
          <p:cNvSpPr/>
          <p:nvPr/>
        </p:nvSpPr>
        <p:spPr>
          <a:xfrm>
            <a:off x="1587460" y="4576966"/>
            <a:ext cx="9842254"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400" dirty="0"/>
          </a:p>
        </p:txBody>
      </p:sp>
      <p:pic>
        <p:nvPicPr>
          <p:cNvPr id="16" name="Image 7" descr="preencoded.png">    </p:cNvPr>
          <p:cNvPicPr>
            <a:picLocks noChangeAspect="1"/>
          </p:cNvPicPr>
          <p:nvPr/>
        </p:nvPicPr>
        <p:blipFill>
          <a:blip r:embed="rId8"/>
          <a:stretch>
            <a:fillRect/>
          </a:stretch>
        </p:blipFill>
        <p:spPr>
          <a:xfrm>
            <a:off x="761981" y="5311007"/>
            <a:ext cx="571486" cy="444489"/>
          </a:xfrm>
          <a:prstGeom prst="rect">
            <a:avLst/>
          </a:prstGeom>
        </p:spPr>
      </p:pic>
      <p:sp>
        <p:nvSpPr>
          <p:cNvPr id="17" name="Text 7"/>
          <p:cNvSpPr/>
          <p:nvPr/>
        </p:nvSpPr>
        <p:spPr>
          <a:xfrm>
            <a:off x="1587460" y="5260208"/>
            <a:ext cx="9842254" cy="380990"/>
          </a:xfrm>
          <a:prstGeom prst="rect">
            <a:avLst/>
          </a:prstGeom>
          <a:noFill/>
          <a:ln/>
        </p:spPr>
        <p:txBody>
          <a:bodyPr wrap="square" lIns="0" tIns="0" rIns="0" bIns="0"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WIDENING DIGITAL DIVIDE
</a:t>
            </a:r>
            <a:endParaRPr lang="en-US" sz="1400" dirty="0"/>
          </a:p>
        </p:txBody>
      </p:sp>
      <p:sp>
        <p:nvSpPr>
          <p:cNvPr id="18" name="Text 8"/>
          <p:cNvSpPr/>
          <p:nvPr/>
        </p:nvSpPr>
        <p:spPr>
          <a:xfrm>
            <a:off x="1587460" y="5666598"/>
            <a:ext cx="9842254" cy="1381725"/>
          </a:xfrm>
          <a:prstGeom prst="rect">
            <a:avLst/>
          </a:prstGeom>
          <a:noFill/>
          <a:ln/>
        </p:spPr>
        <p:txBody>
          <a:bodyPr wrap="square" lIns="0" tIns="0" rIns="0" bIns="0"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Access to AI tools varies significantly, risking a widening digital divide. In 2023, 20% of low-income students lacked reliable internet access, affecting their learning opportunities.
</a:t>
            </a:r>
            <a:endParaRPr lang="en-US" sz="1400" dirty="0"/>
          </a:p>
        </p:txBody>
      </p:sp>
      <p:pic>
        <p:nvPicPr>
          <p:cNvPr id="19" name="Image 8" descr="http://127.0.0.1:3000/slidemaker_favicon.ico">    </p:cNvPr>
          <p:cNvPicPr>
            <a:picLocks noChangeAspect="1"/>
          </p:cNvPicPr>
          <p:nvPr/>
        </p:nvPicPr>
        <p:blipFill>
          <a:blip r:embed="rId9"/>
          <a:srcRect l="0" r="0" t="0" b="0"/>
          <a:stretch/>
        </p:blipFill>
        <p:spPr>
          <a:xfrm>
            <a:off x="10477238" y="6235544"/>
            <a:ext cx="139697" cy="139697"/>
          </a:xfrm>
          <a:prstGeom prst="rect">
            <a:avLst/>
          </a:prstGeom>
        </p:spPr>
      </p:pic>
      <p:sp>
        <p:nvSpPr>
          <p:cNvPr id="20"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9968" y="1269968"/>
            <a:ext cx="5079873" cy="5079873"/>
          </a:xfrm>
          <a:prstGeom prst="rect">
            <a:avLst/>
          </a:prstGeom>
        </p:spPr>
      </p:pic>
      <p:pic>
        <p:nvPicPr>
          <p:cNvPr id="3" name="Image 1" descr="preencoded.png">    </p:cNvPr>
          <p:cNvPicPr>
            <a:picLocks noChangeAspect="1"/>
          </p:cNvPicPr>
          <p:nvPr/>
        </p:nvPicPr>
        <p:blipFill>
          <a:blip r:embed="rId2"/>
          <a:stretch>
            <a:fillRect/>
          </a:stretch>
        </p:blipFill>
        <p:spPr>
          <a:xfrm>
            <a:off x="-1269968" y="1269968"/>
            <a:ext cx="5079873" cy="5079873"/>
          </a:xfrm>
          <a:prstGeom prst="rect">
            <a:avLst/>
          </a:prstGeom>
        </p:spPr>
      </p:pic>
      <p:pic>
        <p:nvPicPr>
          <p:cNvPr id="4" name="Image 2" descr="preencoded.png">    </p:cNvPr>
          <p:cNvPicPr>
            <a:picLocks noChangeAspect="1"/>
          </p:cNvPicPr>
          <p:nvPr/>
        </p:nvPicPr>
        <p:blipFill>
          <a:blip r:embed="rId3"/>
          <a:stretch>
            <a:fillRect/>
          </a:stretch>
        </p:blipFill>
        <p:spPr>
          <a:xfrm>
            <a:off x="6349841" y="2031949"/>
            <a:ext cx="5079873" cy="3301917"/>
          </a:xfrm>
          <a:prstGeom prst="rect">
            <a:avLst/>
          </a:prstGeom>
        </p:spPr>
      </p:pic>
      <p:pic>
        <p:nvPicPr>
          <p:cNvPr id="5" name="Image 3" descr="preencoded.png">    </p:cNvPr>
          <p:cNvPicPr>
            <a:picLocks noChangeAspect="1"/>
          </p:cNvPicPr>
          <p:nvPr/>
        </p:nvPicPr>
        <p:blipFill>
          <a:blip r:embed="rId4"/>
          <a:stretch>
            <a:fillRect/>
          </a:stretch>
        </p:blipFill>
        <p:spPr>
          <a:xfrm>
            <a:off x="6349841" y="2031949"/>
            <a:ext cx="5079873" cy="3301917"/>
          </a:xfrm>
          <a:prstGeom prst="rect">
            <a:avLst/>
          </a:prstGeom>
        </p:spPr>
      </p:pic>
      <p:sp>
        <p:nvSpPr>
          <p:cNvPr id="6" name="Text 0"/>
          <p:cNvSpPr/>
          <p:nvPr/>
        </p:nvSpPr>
        <p:spPr>
          <a:xfrm>
            <a:off x="1015975" y="634984"/>
            <a:ext cx="10159746" cy="888978"/>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AI Tools in Education
</a:t>
            </a:r>
            <a:endParaRPr lang="en-US" sz="3200" dirty="0"/>
          </a:p>
        </p:txBody>
      </p:sp>
      <p:sp>
        <p:nvSpPr>
          <p:cNvPr id="7" name="Text 1"/>
          <p:cNvSpPr/>
          <p:nvPr/>
        </p:nvSpPr>
        <p:spPr>
          <a:xfrm>
            <a:off x="6476838" y="2285943"/>
            <a:ext cx="4825879" cy="2793930"/>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400" dirty="0"/>
          </a:p>
        </p:txBody>
      </p:sp>
      <p:pic>
        <p:nvPicPr>
          <p:cNvPr id="8" name="Image 4"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5"/>
          <a:srcRect l="0" r="0" t="0" b="0"/>
          <a:stretch/>
        </p:blipFill>
        <p:spPr>
          <a:xfrm>
            <a:off x="1015975" y="1777956"/>
            <a:ext cx="4825879" cy="4063898"/>
          </a:xfrm>
          <a:prstGeom prst="rect">
            <a:avLst/>
          </a:prstGeom>
        </p:spPr>
      </p:pic>
      <p:pic>
        <p:nvPicPr>
          <p:cNvPr id="9" name="Image 5" descr="http://127.0.0.1:3000/slidemaker_favicon.ico">    </p:cNvPr>
          <p:cNvPicPr>
            <a:picLocks noChangeAspect="1"/>
          </p:cNvPicPr>
          <p:nvPr/>
        </p:nvPicPr>
        <p:blipFill>
          <a:blip r:embed="rId6"/>
          <a:srcRect l="0" r="0" t="0" b="0"/>
          <a:stretch/>
        </p:blipFill>
        <p:spPr>
          <a:xfrm>
            <a:off x="10477238" y="6235544"/>
            <a:ext cx="139697" cy="139697"/>
          </a:xfrm>
          <a:prstGeom prst="rect">
            <a:avLst/>
          </a:prstGeom>
        </p:spPr>
      </p:pic>
      <p:sp>
        <p:nvSpPr>
          <p:cNvPr id="10"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254794" y="-1269968"/>
            <a:ext cx="3891182" cy="5079873"/>
          </a:xfrm>
          <a:prstGeom prst="rect">
            <a:avLst/>
          </a:prstGeom>
        </p:spPr>
      </p:pic>
      <p:pic>
        <p:nvPicPr>
          <p:cNvPr id="3" name="Image 1" descr="preencoded.png">    </p:cNvPr>
          <p:cNvPicPr>
            <a:picLocks noChangeAspect="1"/>
          </p:cNvPicPr>
          <p:nvPr/>
        </p:nvPicPr>
        <p:blipFill>
          <a:blip r:embed="rId2"/>
          <a:stretch>
            <a:fillRect/>
          </a:stretch>
        </p:blipFill>
        <p:spPr>
          <a:xfrm>
            <a:off x="8889778" y="3809905"/>
            <a:ext cx="3256197" cy="3002375"/>
          </a:xfrm>
          <a:prstGeom prst="rect">
            <a:avLst/>
          </a:prstGeom>
        </p:spPr>
      </p:pic>
      <p:pic>
        <p:nvPicPr>
          <p:cNvPr id="4" name="Image 2" descr="preencoded.png">    </p:cNvPr>
          <p:cNvPicPr>
            <a:picLocks noChangeAspect="1"/>
          </p:cNvPicPr>
          <p:nvPr/>
        </p:nvPicPr>
        <p:blipFill>
          <a:blip r:embed="rId3"/>
          <a:stretch>
            <a:fillRect/>
          </a:stretch>
        </p:blipFill>
        <p:spPr>
          <a:xfrm>
            <a:off x="571486" y="1523962"/>
            <a:ext cx="380990" cy="380990"/>
          </a:xfrm>
          <a:prstGeom prst="rect">
            <a:avLst/>
          </a:prstGeom>
        </p:spPr>
      </p:pic>
      <p:pic>
        <p:nvPicPr>
          <p:cNvPr id="5" name="Image 3" descr="preencoded.png">    </p:cNvPr>
          <p:cNvPicPr>
            <a:picLocks noChangeAspect="1"/>
          </p:cNvPicPr>
          <p:nvPr/>
        </p:nvPicPr>
        <p:blipFill>
          <a:blip r:embed="rId4"/>
          <a:stretch>
            <a:fillRect/>
          </a:stretch>
        </p:blipFill>
        <p:spPr>
          <a:xfrm>
            <a:off x="1015975" y="4571886"/>
            <a:ext cx="507987" cy="507987"/>
          </a:xfrm>
          <a:prstGeom prst="rect">
            <a:avLst/>
          </a:prstGeom>
        </p:spPr>
      </p:pic>
      <p:pic>
        <p:nvPicPr>
          <p:cNvPr id="6" name="Image 4" descr="preencoded.png">    </p:cNvPr>
          <p:cNvPicPr>
            <a:picLocks noChangeAspect="1"/>
          </p:cNvPicPr>
          <p:nvPr/>
        </p:nvPicPr>
        <p:blipFill>
          <a:blip r:embed="rId5"/>
          <a:stretch>
            <a:fillRect/>
          </a:stretch>
        </p:blipFill>
        <p:spPr>
          <a:xfrm>
            <a:off x="1015975" y="3301917"/>
            <a:ext cx="507987" cy="507987"/>
          </a:xfrm>
          <a:prstGeom prst="rect">
            <a:avLst/>
          </a:prstGeom>
        </p:spPr>
      </p:pic>
      <p:pic>
        <p:nvPicPr>
          <p:cNvPr id="7" name="Image 5" descr="preencoded.png">    </p:cNvPr>
          <p:cNvPicPr>
            <a:picLocks noChangeAspect="1"/>
          </p:cNvPicPr>
          <p:nvPr/>
        </p:nvPicPr>
        <p:blipFill>
          <a:blip r:embed="rId6"/>
          <a:stretch>
            <a:fillRect/>
          </a:stretch>
        </p:blipFill>
        <p:spPr>
          <a:xfrm>
            <a:off x="1015975" y="2031949"/>
            <a:ext cx="507987" cy="507987"/>
          </a:xfrm>
          <a:prstGeom prst="rect">
            <a:avLst/>
          </a:prstGeom>
        </p:spPr>
      </p:pic>
      <p:pic>
        <p:nvPicPr>
          <p:cNvPr id="8" name="Image 6" descr="preencoded.png">    </p:cNvPr>
          <p:cNvPicPr>
            <a:picLocks noChangeAspect="1"/>
          </p:cNvPicPr>
          <p:nvPr/>
        </p:nvPicPr>
        <p:blipFill>
          <a:blip r:embed="rId7"/>
          <a:stretch>
            <a:fillRect/>
          </a:stretch>
        </p:blipFill>
        <p:spPr>
          <a:xfrm>
            <a:off x="761981" y="1650959"/>
            <a:ext cx="380990" cy="380990"/>
          </a:xfrm>
          <a:prstGeom prst="rect">
            <a:avLst/>
          </a:prstGeom>
        </p:spPr>
      </p:pic>
      <p:sp>
        <p:nvSpPr>
          <p:cNvPr id="9" name="Text 0"/>
          <p:cNvSpPr/>
          <p:nvPr/>
        </p:nvSpPr>
        <p:spPr>
          <a:xfrm>
            <a:off x="1015975" y="634984"/>
            <a:ext cx="10159746" cy="1142971"/>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How to Integrate AI into Teacher Workflows
</a:t>
            </a:r>
            <a:endParaRPr lang="en-US" sz="3200" dirty="0"/>
          </a:p>
        </p:txBody>
      </p:sp>
      <p:sp>
        <p:nvSpPr>
          <p:cNvPr id="10" name="Text 1"/>
          <p:cNvSpPr/>
          <p:nvPr/>
        </p:nvSpPr>
        <p:spPr>
          <a:xfrm>
            <a:off x="761981" y="1991310"/>
            <a:ext cx="10667733" cy="380990"/>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1. Assess Classroom Needs
</a:t>
            </a:r>
            <a:endParaRPr lang="en-US" sz="1400" dirty="0"/>
          </a:p>
        </p:txBody>
      </p:sp>
      <p:sp>
        <p:nvSpPr>
          <p:cNvPr id="11" name="Text 2"/>
          <p:cNvSpPr/>
          <p:nvPr/>
        </p:nvSpPr>
        <p:spPr>
          <a:xfrm>
            <a:off x="761981" y="2372301"/>
            <a:ext cx="10667733" cy="1036294"/>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Evaluate the specific needs of your classroom and students to identify areas where AI can enhance learning and teaching efficiency.
</a:t>
            </a:r>
            <a:endParaRPr lang="en-US" sz="1400" dirty="0"/>
          </a:p>
        </p:txBody>
      </p:sp>
      <p:sp>
        <p:nvSpPr>
          <p:cNvPr id="12" name="Text 3"/>
          <p:cNvSpPr/>
          <p:nvPr/>
        </p:nvSpPr>
        <p:spPr>
          <a:xfrm>
            <a:off x="761981" y="3131742"/>
            <a:ext cx="10667733" cy="380990"/>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2. Research AI Tools
</a:t>
            </a:r>
            <a:endParaRPr lang="en-US" sz="1400" dirty="0"/>
          </a:p>
        </p:txBody>
      </p:sp>
      <p:sp>
        <p:nvSpPr>
          <p:cNvPr id="13" name="Text 4"/>
          <p:cNvSpPr/>
          <p:nvPr/>
        </p:nvSpPr>
        <p:spPr>
          <a:xfrm>
            <a:off x="761981" y="3512732"/>
            <a:ext cx="10667733" cy="1036294"/>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Investigate and select AI tools that align with the identified needs, ensuring they are user-friendly and effective for your educational goals.
</a:t>
            </a:r>
            <a:endParaRPr lang="en-US" sz="1400" dirty="0"/>
          </a:p>
        </p:txBody>
      </p:sp>
      <p:sp>
        <p:nvSpPr>
          <p:cNvPr id="14" name="Text 5"/>
          <p:cNvSpPr/>
          <p:nvPr/>
        </p:nvSpPr>
        <p:spPr>
          <a:xfrm>
            <a:off x="761981" y="4272173"/>
            <a:ext cx="10667733" cy="380990"/>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3. Train Educators
</a:t>
            </a:r>
            <a:endParaRPr lang="en-US" sz="1400" dirty="0"/>
          </a:p>
        </p:txBody>
      </p:sp>
      <p:sp>
        <p:nvSpPr>
          <p:cNvPr id="15" name="Text 6"/>
          <p:cNvSpPr/>
          <p:nvPr/>
        </p:nvSpPr>
        <p:spPr>
          <a:xfrm>
            <a:off x="761981" y="4653164"/>
            <a:ext cx="10667733" cy="1036294"/>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Provide comprehensive training for teachers on how to effectively use the selected AI tools, focusing on best practices and integration strategies.
</a:t>
            </a:r>
            <a:endParaRPr lang="en-US" sz="1400" dirty="0"/>
          </a:p>
        </p:txBody>
      </p:sp>
      <p:sp>
        <p:nvSpPr>
          <p:cNvPr id="16" name="Text 7"/>
          <p:cNvSpPr/>
          <p:nvPr/>
        </p:nvSpPr>
        <p:spPr>
          <a:xfrm>
            <a:off x="761981" y="5412605"/>
            <a:ext cx="10667733" cy="380990"/>
          </a:xfrm>
          <a:prstGeom prst="rect">
            <a:avLst/>
          </a:prstGeom>
          <a:noFill/>
          <a:ln/>
        </p:spPr>
        <p:txBody>
          <a:bodyPr wrap="square" lIns="1016" tIns="1016" rIns="1016" bIns="1016" rtlCol="0" anchor="t"/>
          <a:lstStyle/>
          <a:p>
            <a:pPr algn="l" indent="0" marL="0">
              <a:lnSpc>
                <a:spcPct val="110000"/>
              </a:lnSpc>
              <a:buNone/>
            </a:pPr>
            <a:r>
              <a:rPr lang="en-US" sz="1400" b="1" dirty="0">
                <a:solidFill>
                  <a:srgbClr val="00FFFF"/>
                </a:solidFill>
                <a:latin typeface="Calibri" pitchFamily="34" charset="0"/>
                <a:ea typeface="Calibri" pitchFamily="34" charset="-122"/>
                <a:cs typeface="Calibri" pitchFamily="34" charset="-120"/>
              </a:rPr>
              <a:t>4. Monitor Impact
</a:t>
            </a:r>
            <a:endParaRPr lang="en-US" sz="1400" dirty="0"/>
          </a:p>
        </p:txBody>
      </p:sp>
      <p:sp>
        <p:nvSpPr>
          <p:cNvPr id="17" name="Text 8"/>
          <p:cNvSpPr/>
          <p:nvPr/>
        </p:nvSpPr>
        <p:spPr>
          <a:xfrm>
            <a:off x="761981" y="5793595"/>
            <a:ext cx="10667733" cy="1381725"/>
          </a:xfrm>
          <a:prstGeom prst="rect">
            <a:avLst/>
          </a:prstGeom>
          <a:noFill/>
          <a:ln/>
        </p:spPr>
        <p:txBody>
          <a:bodyPr wrap="square" lIns="1016" tIns="1016" rIns="1016" bIns="1016" rtlCol="0" anchor="t"/>
          <a:lstStyle/>
          <a:p>
            <a:pPr algn="l" indent="0" marL="0">
              <a:lnSpc>
                <a:spcPct val="170000"/>
              </a:lnSpc>
              <a:buNone/>
            </a:pPr>
            <a:r>
              <a:rPr lang="en-US" sz="1400" dirty="0">
                <a:solidFill>
                  <a:srgbClr val="B8C5D6"/>
                </a:solidFill>
                <a:latin typeface="Calibri" pitchFamily="34" charset="0"/>
                <a:ea typeface="Calibri" pitchFamily="34" charset="-122"/>
                <a:cs typeface="Calibri" pitchFamily="34" charset="-120"/>
              </a:rPr>
              <a:t>Continuously evaluate the impact of AI tools on student learning outcomes through assessments and feedback to ensure they are meeting educational objectives.
</a:t>
            </a:r>
            <a:endParaRPr lang="en-US" sz="1400" dirty="0"/>
          </a:p>
        </p:txBody>
      </p:sp>
      <p:pic>
        <p:nvPicPr>
          <p:cNvPr id="18" name="Image 7" descr="http://127.0.0.1:3000/slidemaker_favicon.ico">    </p:cNvPr>
          <p:cNvPicPr>
            <a:picLocks noChangeAspect="1"/>
          </p:cNvPicPr>
          <p:nvPr/>
        </p:nvPicPr>
        <p:blipFill>
          <a:blip r:embed="rId8"/>
          <a:srcRect l="0" r="0" t="0" b="0"/>
          <a:stretch/>
        </p:blipFill>
        <p:spPr>
          <a:xfrm>
            <a:off x="10477238" y="6235544"/>
            <a:ext cx="139697" cy="139697"/>
          </a:xfrm>
          <a:prstGeom prst="rect">
            <a:avLst/>
          </a:prstGeom>
        </p:spPr>
      </p:pic>
      <p:sp>
        <p:nvSpPr>
          <p:cNvPr id="19"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270768" y="2539937"/>
            <a:ext cx="2875207" cy="4272344"/>
          </a:xfrm>
          <a:prstGeom prst="rect">
            <a:avLst/>
          </a:prstGeom>
        </p:spPr>
      </p:pic>
      <p:pic>
        <p:nvPicPr>
          <p:cNvPr id="3" name="Image 1" descr="preencoded.png">    </p:cNvPr>
          <p:cNvPicPr>
            <a:picLocks noChangeAspect="1"/>
          </p:cNvPicPr>
          <p:nvPr/>
        </p:nvPicPr>
        <p:blipFill>
          <a:blip r:embed="rId2"/>
          <a:stretch>
            <a:fillRect/>
          </a:stretch>
        </p:blipFill>
        <p:spPr>
          <a:xfrm>
            <a:off x="-1523962" y="2539937"/>
            <a:ext cx="4444889" cy="4272344"/>
          </a:xfrm>
          <a:prstGeom prst="rect">
            <a:avLst/>
          </a:prstGeom>
        </p:spPr>
      </p:pic>
      <p:pic>
        <p:nvPicPr>
          <p:cNvPr id="4" name="Image 2" descr="preencoded.png">    </p:cNvPr>
          <p:cNvPicPr>
            <a:picLocks noChangeAspect="1"/>
          </p:cNvPicPr>
          <p:nvPr/>
        </p:nvPicPr>
        <p:blipFill>
          <a:blip r:embed="rId3"/>
          <a:stretch>
            <a:fillRect/>
          </a:stretch>
        </p:blipFill>
        <p:spPr>
          <a:xfrm>
            <a:off x="9270768" y="2539937"/>
            <a:ext cx="2875207" cy="4272344"/>
          </a:xfrm>
          <a:prstGeom prst="rect">
            <a:avLst/>
          </a:prstGeom>
        </p:spPr>
      </p:pic>
      <p:pic>
        <p:nvPicPr>
          <p:cNvPr id="5" name="Image 3" descr="preencoded.png">    </p:cNvPr>
          <p:cNvPicPr>
            <a:picLocks noChangeAspect="1"/>
          </p:cNvPicPr>
          <p:nvPr/>
        </p:nvPicPr>
        <p:blipFill>
          <a:blip r:embed="rId4"/>
          <a:stretch>
            <a:fillRect/>
          </a:stretch>
        </p:blipFill>
        <p:spPr>
          <a:xfrm>
            <a:off x="-1523962" y="2539937"/>
            <a:ext cx="4444889" cy="4272344"/>
          </a:xfrm>
          <a:prstGeom prst="rect">
            <a:avLst/>
          </a:prstGeom>
        </p:spPr>
      </p:pic>
      <p:pic>
        <p:nvPicPr>
          <p:cNvPr id="6" name="Image 4" descr="preencoded.png">    </p:cNvPr>
          <p:cNvPicPr>
            <a:picLocks noChangeAspect="1"/>
          </p:cNvPicPr>
          <p:nvPr/>
        </p:nvPicPr>
        <p:blipFill>
          <a:blip r:embed="rId5"/>
          <a:stretch>
            <a:fillRect/>
          </a:stretch>
        </p:blipFill>
        <p:spPr>
          <a:xfrm>
            <a:off x="-1523962" y="2539937"/>
            <a:ext cx="4444889" cy="4272344"/>
          </a:xfrm>
          <a:prstGeom prst="rect">
            <a:avLst/>
          </a:prstGeom>
        </p:spPr>
      </p:pic>
      <p:pic>
        <p:nvPicPr>
          <p:cNvPr id="7" name="Image 5" descr="preencoded.png">    </p:cNvPr>
          <p:cNvPicPr>
            <a:picLocks noChangeAspect="1"/>
          </p:cNvPicPr>
          <p:nvPr/>
        </p:nvPicPr>
        <p:blipFill>
          <a:blip r:embed="rId6"/>
          <a:stretch>
            <a:fillRect/>
          </a:stretch>
        </p:blipFill>
        <p:spPr>
          <a:xfrm>
            <a:off x="9270768" y="2539937"/>
            <a:ext cx="2875207" cy="4272344"/>
          </a:xfrm>
          <a:prstGeom prst="rect">
            <a:avLst/>
          </a:prstGeom>
        </p:spPr>
      </p:pic>
      <p:pic>
        <p:nvPicPr>
          <p:cNvPr id="8" name="Image 6" descr="preencoded.png">    </p:cNvPr>
          <p:cNvPicPr>
            <a:picLocks noChangeAspect="1"/>
          </p:cNvPicPr>
          <p:nvPr/>
        </p:nvPicPr>
        <p:blipFill>
          <a:blip r:embed="rId7"/>
          <a:stretch>
            <a:fillRect/>
          </a:stretch>
        </p:blipFill>
        <p:spPr>
          <a:xfrm>
            <a:off x="11239219" y="1523962"/>
            <a:ext cx="380990" cy="380990"/>
          </a:xfrm>
          <a:prstGeom prst="rect">
            <a:avLst/>
          </a:prstGeom>
        </p:spPr>
      </p:pic>
      <p:pic>
        <p:nvPicPr>
          <p:cNvPr id="9" name="Image 7" descr="preencoded.png">    </p:cNvPr>
          <p:cNvPicPr>
            <a:picLocks noChangeAspect="1"/>
          </p:cNvPicPr>
          <p:nvPr/>
        </p:nvPicPr>
        <p:blipFill>
          <a:blip r:embed="rId8"/>
          <a:stretch>
            <a:fillRect/>
          </a:stretch>
        </p:blipFill>
        <p:spPr>
          <a:xfrm>
            <a:off x="571486" y="1523962"/>
            <a:ext cx="380990" cy="380990"/>
          </a:xfrm>
          <a:prstGeom prst="rect">
            <a:avLst/>
          </a:prstGeom>
        </p:spPr>
      </p:pic>
      <p:pic>
        <p:nvPicPr>
          <p:cNvPr id="10" name="Image 8" descr="preencoded.png">    </p:cNvPr>
          <p:cNvPicPr>
            <a:picLocks noChangeAspect="1"/>
          </p:cNvPicPr>
          <p:nvPr/>
        </p:nvPicPr>
        <p:blipFill>
          <a:blip r:embed="rId9"/>
          <a:stretch>
            <a:fillRect/>
          </a:stretch>
        </p:blipFill>
        <p:spPr>
          <a:xfrm>
            <a:off x="11239219" y="1523962"/>
            <a:ext cx="380990" cy="380990"/>
          </a:xfrm>
          <a:prstGeom prst="rect">
            <a:avLst/>
          </a:prstGeom>
        </p:spPr>
      </p:pic>
      <p:pic>
        <p:nvPicPr>
          <p:cNvPr id="11" name="Image 9" descr="preencoded.png">    </p:cNvPr>
          <p:cNvPicPr>
            <a:picLocks noChangeAspect="1"/>
          </p:cNvPicPr>
          <p:nvPr/>
        </p:nvPicPr>
        <p:blipFill>
          <a:blip r:embed="rId10"/>
          <a:stretch>
            <a:fillRect/>
          </a:stretch>
        </p:blipFill>
        <p:spPr>
          <a:xfrm>
            <a:off x="571486" y="1523962"/>
            <a:ext cx="380990" cy="380990"/>
          </a:xfrm>
          <a:prstGeom prst="rect">
            <a:avLst/>
          </a:prstGeom>
        </p:spPr>
      </p:pic>
      <p:pic>
        <p:nvPicPr>
          <p:cNvPr id="12" name="Image 10" descr="preencoded.png">    </p:cNvPr>
          <p:cNvPicPr>
            <a:picLocks noChangeAspect="1"/>
          </p:cNvPicPr>
          <p:nvPr/>
        </p:nvPicPr>
        <p:blipFill>
          <a:blip r:embed="rId11"/>
          <a:stretch>
            <a:fillRect/>
          </a:stretch>
        </p:blipFill>
        <p:spPr>
          <a:xfrm>
            <a:off x="571486" y="1523962"/>
            <a:ext cx="380990" cy="380990"/>
          </a:xfrm>
          <a:prstGeom prst="rect">
            <a:avLst/>
          </a:prstGeom>
        </p:spPr>
      </p:pic>
      <p:pic>
        <p:nvPicPr>
          <p:cNvPr id="13" name="Image 11" descr="preencoded.png">    </p:cNvPr>
          <p:cNvPicPr>
            <a:picLocks noChangeAspect="1"/>
          </p:cNvPicPr>
          <p:nvPr/>
        </p:nvPicPr>
        <p:blipFill>
          <a:blip r:embed="rId12"/>
          <a:stretch>
            <a:fillRect/>
          </a:stretch>
        </p:blipFill>
        <p:spPr>
          <a:xfrm>
            <a:off x="11239219" y="1523962"/>
            <a:ext cx="380990" cy="380990"/>
          </a:xfrm>
          <a:prstGeom prst="rect">
            <a:avLst/>
          </a:prstGeom>
        </p:spPr>
      </p:pic>
      <p:sp>
        <p:nvSpPr>
          <p:cNvPr id="14" name="Text 0"/>
          <p:cNvSpPr/>
          <p:nvPr/>
        </p:nvSpPr>
        <p:spPr>
          <a:xfrm>
            <a:off x="761981" y="507987"/>
            <a:ext cx="10667733" cy="888978"/>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AI vs Traditional Teaching Methods
</a:t>
            </a:r>
            <a:endParaRPr lang="en-US" sz="3200" dirty="0"/>
          </a:p>
        </p:txBody>
      </p:sp>
      <p:sp>
        <p:nvSpPr>
          <p:cNvPr id="15" name="Text 1"/>
          <p:cNvSpPr/>
          <p:nvPr/>
        </p:nvSpPr>
        <p:spPr>
          <a:xfrm>
            <a:off x="761981" y="1650959"/>
            <a:ext cx="5079873" cy="444489"/>
          </a:xfrm>
          <a:prstGeom prst="rect">
            <a:avLst/>
          </a:prstGeom>
          <a:noFill/>
          <a:ln/>
        </p:spPr>
        <p:txBody>
          <a:bodyPr wrap="square" lIns="1016" tIns="1016" rIns="1016" bIns="1016" rtlCol="0" anchor="t"/>
          <a:lstStyle/>
          <a:p>
            <a:pPr algn="l" indent="0" marL="0">
              <a:lnSpc>
                <a:spcPct val="170000"/>
              </a:lnSpc>
              <a:buNone/>
            </a:pPr>
            <a:r>
              <a:rPr lang="en-US" sz="1600" b="1" dirty="0">
                <a:solidFill>
                  <a:srgbClr val="E8EDF5"/>
                </a:solidFill>
                <a:latin typeface="Calibri" pitchFamily="34" charset="0"/>
                <a:ea typeface="Calibri" pitchFamily="34" charset="-122"/>
                <a:cs typeface="Calibri" pitchFamily="34" charset="-120"/>
              </a:rPr>
              <a:t>AI in the Classroom
</a:t>
            </a:r>
            <a:endParaRPr lang="en-US" sz="1600" dirty="0"/>
          </a:p>
        </p:txBody>
      </p:sp>
      <p:sp>
        <p:nvSpPr>
          <p:cNvPr id="16" name="Text 2"/>
          <p:cNvSpPr/>
          <p:nvPr/>
        </p:nvSpPr>
        <p:spPr>
          <a:xfrm>
            <a:off x="761981" y="2285943"/>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Provides personalized feedback tailored to individual student needs.
</a:t>
            </a:r>
            <a:endParaRPr lang="en-US" sz="1300" dirty="0"/>
          </a:p>
        </p:txBody>
      </p:sp>
      <p:sp>
        <p:nvSpPr>
          <p:cNvPr id="17" name="Text 3"/>
          <p:cNvSpPr/>
          <p:nvPr/>
        </p:nvSpPr>
        <p:spPr>
          <a:xfrm>
            <a:off x="761981" y="3047924"/>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Adjusts learning pace based on real-time student performance.
</a:t>
            </a:r>
            <a:endParaRPr lang="en-US" sz="1300" dirty="0"/>
          </a:p>
        </p:txBody>
      </p:sp>
      <p:sp>
        <p:nvSpPr>
          <p:cNvPr id="18" name="Text 4"/>
          <p:cNvSpPr/>
          <p:nvPr/>
        </p:nvSpPr>
        <p:spPr>
          <a:xfrm>
            <a:off x="761981" y="3809905"/>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Utilizes data analytics to inform instructional decisions and strategies.
</a:t>
            </a:r>
            <a:endParaRPr lang="en-US" sz="1300" dirty="0"/>
          </a:p>
        </p:txBody>
      </p:sp>
      <p:sp>
        <p:nvSpPr>
          <p:cNvPr id="19" name="Text 5"/>
          <p:cNvSpPr/>
          <p:nvPr/>
        </p:nvSpPr>
        <p:spPr>
          <a:xfrm>
            <a:off x="761981" y="4571886"/>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Caters to diverse learning styles and needs through adaptive learning technologies.
</a:t>
            </a:r>
            <a:endParaRPr lang="en-US" sz="1300" dirty="0"/>
          </a:p>
        </p:txBody>
      </p:sp>
      <p:sp>
        <p:nvSpPr>
          <p:cNvPr id="20" name="Text 6"/>
          <p:cNvSpPr/>
          <p:nvPr/>
        </p:nvSpPr>
        <p:spPr>
          <a:xfrm>
            <a:off x="761981" y="5333867"/>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Enhances student engagement with interactive and gamified learning experiences.
</a:t>
            </a:r>
            <a:endParaRPr lang="en-US" sz="1300" dirty="0"/>
          </a:p>
        </p:txBody>
      </p:sp>
      <p:sp>
        <p:nvSpPr>
          <p:cNvPr id="21" name="Text 7"/>
          <p:cNvSpPr/>
          <p:nvPr/>
        </p:nvSpPr>
        <p:spPr>
          <a:xfrm>
            <a:off x="6349841" y="1650959"/>
            <a:ext cx="5079873" cy="444489"/>
          </a:xfrm>
          <a:prstGeom prst="rect">
            <a:avLst/>
          </a:prstGeom>
          <a:noFill/>
          <a:ln/>
        </p:spPr>
        <p:txBody>
          <a:bodyPr wrap="square" lIns="1016" tIns="1016" rIns="1016" bIns="1016" rtlCol="0" anchor="t"/>
          <a:lstStyle/>
          <a:p>
            <a:pPr algn="l" indent="0" marL="0">
              <a:lnSpc>
                <a:spcPct val="170000"/>
              </a:lnSpc>
              <a:buNone/>
            </a:pPr>
            <a:r>
              <a:rPr lang="en-US" sz="1600" b="1" dirty="0">
                <a:solidFill>
                  <a:srgbClr val="E8EDF5"/>
                </a:solidFill>
                <a:latin typeface="Calibri" pitchFamily="34" charset="0"/>
                <a:ea typeface="Calibri" pitchFamily="34" charset="-122"/>
                <a:cs typeface="Calibri" pitchFamily="34" charset="-120"/>
              </a:rPr>
              <a:t>Traditional Teaching Methods
</a:t>
            </a:r>
            <a:endParaRPr lang="en-US" sz="1600" dirty="0"/>
          </a:p>
        </p:txBody>
      </p:sp>
      <p:sp>
        <p:nvSpPr>
          <p:cNvPr id="22" name="Text 8"/>
          <p:cNvSpPr/>
          <p:nvPr/>
        </p:nvSpPr>
        <p:spPr>
          <a:xfrm>
            <a:off x="6349841" y="2285943"/>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Often lacks personalized feedback, relying on general assessments.
</a:t>
            </a:r>
            <a:endParaRPr lang="en-US" sz="1300" dirty="0"/>
          </a:p>
        </p:txBody>
      </p:sp>
      <p:sp>
        <p:nvSpPr>
          <p:cNvPr id="23" name="Text 9"/>
          <p:cNvSpPr/>
          <p:nvPr/>
        </p:nvSpPr>
        <p:spPr>
          <a:xfrm>
            <a:off x="6349841" y="3047924"/>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Typically follows a fixed pace, which may not suit all learners.
</a:t>
            </a:r>
            <a:endParaRPr lang="en-US" sz="1300" dirty="0"/>
          </a:p>
        </p:txBody>
      </p:sp>
      <p:sp>
        <p:nvSpPr>
          <p:cNvPr id="24" name="Text 10"/>
          <p:cNvSpPr/>
          <p:nvPr/>
        </p:nvSpPr>
        <p:spPr>
          <a:xfrm>
            <a:off x="6349841" y="3809905"/>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Relies on teacher intuition and experience for decision-making.
</a:t>
            </a:r>
            <a:endParaRPr lang="en-US" sz="1300" dirty="0"/>
          </a:p>
        </p:txBody>
      </p:sp>
      <p:sp>
        <p:nvSpPr>
          <p:cNvPr id="25" name="Text 11"/>
          <p:cNvSpPr/>
          <p:nvPr/>
        </p:nvSpPr>
        <p:spPr>
          <a:xfrm>
            <a:off x="6349841" y="4571886"/>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May not effectively address diverse learning needs in a single classroom setting.
</a:t>
            </a:r>
            <a:endParaRPr lang="en-US" sz="1300" dirty="0"/>
          </a:p>
        </p:txBody>
      </p:sp>
      <p:sp>
        <p:nvSpPr>
          <p:cNvPr id="26" name="Text 12"/>
          <p:cNvSpPr/>
          <p:nvPr/>
        </p:nvSpPr>
        <p:spPr>
          <a:xfrm>
            <a:off x="6349841" y="5333867"/>
            <a:ext cx="5079873" cy="690863"/>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 Engagement can be limited due to reliance on lectures and standardized materials.
</a:t>
            </a:r>
            <a:endParaRPr lang="en-US" sz="1300" dirty="0"/>
          </a:p>
        </p:txBody>
      </p:sp>
      <p:pic>
        <p:nvPicPr>
          <p:cNvPr id="27" name="Image 12"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28"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A0E2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254794" y="-1015975"/>
            <a:ext cx="3891182" cy="4444889"/>
          </a:xfrm>
          <a:prstGeom prst="rect">
            <a:avLst/>
          </a:prstGeom>
        </p:spPr>
      </p:pic>
      <p:pic>
        <p:nvPicPr>
          <p:cNvPr id="3" name="Image 1" descr="preencoded.png">    </p:cNvPr>
          <p:cNvPicPr>
            <a:picLocks noChangeAspect="1"/>
          </p:cNvPicPr>
          <p:nvPr/>
        </p:nvPicPr>
        <p:blipFill>
          <a:blip r:embed="rId2"/>
          <a:stretch>
            <a:fillRect/>
          </a:stretch>
        </p:blipFill>
        <p:spPr>
          <a:xfrm>
            <a:off x="8254794" y="-1015975"/>
            <a:ext cx="3891182" cy="4444889"/>
          </a:xfrm>
          <a:prstGeom prst="rect">
            <a:avLst/>
          </a:prstGeom>
        </p:spPr>
      </p:pic>
      <p:pic>
        <p:nvPicPr>
          <p:cNvPr id="4" name="Image 2" descr="preencoded.png">    </p:cNvPr>
          <p:cNvPicPr>
            <a:picLocks noChangeAspect="1"/>
          </p:cNvPicPr>
          <p:nvPr/>
        </p:nvPicPr>
        <p:blipFill>
          <a:blip r:embed="rId3"/>
          <a:stretch>
            <a:fillRect/>
          </a:stretch>
        </p:blipFill>
        <p:spPr>
          <a:xfrm>
            <a:off x="8254794" y="-1015975"/>
            <a:ext cx="3891182" cy="4444889"/>
          </a:xfrm>
          <a:prstGeom prst="rect">
            <a:avLst/>
          </a:prstGeom>
        </p:spPr>
      </p:pic>
      <p:pic>
        <p:nvPicPr>
          <p:cNvPr id="5" name="Image 3"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984" y="5079873"/>
            <a:ext cx="888978" cy="888978"/>
          </a:xfrm>
          <a:prstGeom prst="rect">
            <a:avLst/>
          </a:prstGeom>
        </p:spPr>
      </p:pic>
      <p:pic>
        <p:nvPicPr>
          <p:cNvPr id="6" name="Image 4"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984" y="5079873"/>
            <a:ext cx="888978" cy="888978"/>
          </a:xfrm>
          <a:prstGeom prst="rect">
            <a:avLst/>
          </a:prstGeom>
        </p:spPr>
      </p:pic>
      <p:pic>
        <p:nvPicPr>
          <p:cNvPr id="7" name="Image 5"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984" y="5079873"/>
            <a:ext cx="888978" cy="888978"/>
          </a:xfrm>
          <a:prstGeom prst="rect">
            <a:avLst/>
          </a:prstGeom>
        </p:spPr>
      </p:pic>
      <p:pic>
        <p:nvPicPr>
          <p:cNvPr id="8" name="Image 6" descr="preencoded.png">    </p:cNvPr>
          <p:cNvPicPr>
            <a:picLocks noChangeAspect="1"/>
          </p:cNvPicPr>
          <p:nvPr/>
        </p:nvPicPr>
        <p:blipFill>
          <a:blip r:embed="rId10"/>
          <a:stretch>
            <a:fillRect/>
          </a:stretch>
        </p:blipFill>
        <p:spPr>
          <a:xfrm>
            <a:off x="571486" y="1523962"/>
            <a:ext cx="380990" cy="380990"/>
          </a:xfrm>
          <a:prstGeom prst="rect">
            <a:avLst/>
          </a:prstGeom>
        </p:spPr>
      </p:pic>
      <p:pic>
        <p:nvPicPr>
          <p:cNvPr id="9" name="Image 7" descr="preencoded.png">    </p:cNvPr>
          <p:cNvPicPr>
            <a:picLocks noChangeAspect="1"/>
          </p:cNvPicPr>
          <p:nvPr/>
        </p:nvPicPr>
        <p:blipFill>
          <a:blip r:embed="rId11"/>
          <a:stretch>
            <a:fillRect/>
          </a:stretch>
        </p:blipFill>
        <p:spPr>
          <a:xfrm>
            <a:off x="571486" y="1523962"/>
            <a:ext cx="380990" cy="380990"/>
          </a:xfrm>
          <a:prstGeom prst="rect">
            <a:avLst/>
          </a:prstGeom>
        </p:spPr>
      </p:pic>
      <p:pic>
        <p:nvPicPr>
          <p:cNvPr id="10" name="Image 8" descr="preencoded.png">    </p:cNvPr>
          <p:cNvPicPr>
            <a:picLocks noChangeAspect="1"/>
          </p:cNvPicPr>
          <p:nvPr/>
        </p:nvPicPr>
        <p:blipFill>
          <a:blip r:embed="rId12"/>
          <a:stretch>
            <a:fillRect/>
          </a:stretch>
        </p:blipFill>
        <p:spPr>
          <a:xfrm>
            <a:off x="571486" y="1523962"/>
            <a:ext cx="380990" cy="380990"/>
          </a:xfrm>
          <a:prstGeom prst="rect">
            <a:avLst/>
          </a:prstGeom>
        </p:spPr>
      </p:pic>
      <p:sp>
        <p:nvSpPr>
          <p:cNvPr id="11" name="Text 0"/>
          <p:cNvSpPr/>
          <p:nvPr/>
        </p:nvSpPr>
        <p:spPr>
          <a:xfrm>
            <a:off x="761981" y="507987"/>
            <a:ext cx="10667733" cy="888978"/>
          </a:xfrm>
          <a:prstGeom prst="rect">
            <a:avLst/>
          </a:prstGeom>
          <a:noFill/>
          <a:ln/>
        </p:spPr>
        <p:txBody>
          <a:bodyPr wrap="square" lIns="1016" tIns="1016" rIns="1016" bIns="1016" rtlCol="0" anchor="t"/>
          <a:lstStyle/>
          <a:p>
            <a:pPr algn="l" indent="0" marL="0">
              <a:lnSpc>
                <a:spcPct val="110000"/>
              </a:lnSpc>
              <a:buNone/>
            </a:pPr>
            <a:r>
              <a:rPr lang="en-US" sz="3200" b="1" dirty="0">
                <a:solidFill>
                  <a:srgbClr val="00FFFF"/>
                </a:solidFill>
                <a:latin typeface="Calibri" pitchFamily="34" charset="0"/>
                <a:ea typeface="Calibri" pitchFamily="34" charset="-122"/>
                <a:cs typeface="Calibri" pitchFamily="34" charset="-120"/>
              </a:rPr>
              <a:t>Frequently Asked Questions
</a:t>
            </a:r>
            <a:endParaRPr lang="en-US" sz="3200" dirty="0"/>
          </a:p>
        </p:txBody>
      </p:sp>
      <p:sp>
        <p:nvSpPr>
          <p:cNvPr id="12" name="Text 1"/>
          <p:cNvSpPr/>
          <p:nvPr/>
        </p:nvSpPr>
        <p:spPr>
          <a:xfrm>
            <a:off x="761981" y="1650959"/>
            <a:ext cx="10667733" cy="380990"/>
          </a:xfrm>
          <a:prstGeom prst="rect">
            <a:avLst/>
          </a:prstGeom>
          <a:noFill/>
          <a:ln/>
        </p:spPr>
        <p:txBody>
          <a:bodyPr wrap="square" lIns="1016" tIns="1016" rIns="1016" bIns="1016" rtlCol="0" anchor="t"/>
          <a:lstStyle/>
          <a:p>
            <a:pPr algn="l" indent="0" marL="0">
              <a:lnSpc>
                <a:spcPct val="170000"/>
              </a:lnSpc>
              <a:buNone/>
            </a:pPr>
            <a:r>
              <a:rPr lang="en-US" sz="1400" dirty="0">
                <a:solidFill>
                  <a:srgbClr val="E8EDF5"/>
                </a:solidFill>
                <a:latin typeface="Calibri" pitchFamily="34" charset="0"/>
                <a:ea typeface="Calibri" pitchFamily="34" charset="-122"/>
                <a:cs typeface="Calibri" pitchFamily="34" charset="-120"/>
              </a:rPr>
              <a:t>Q: What are the best AI tools for classrooms?
</a:t>
            </a:r>
            <a:endParaRPr lang="en-US" sz="1400" dirty="0"/>
          </a:p>
        </p:txBody>
      </p:sp>
      <p:sp>
        <p:nvSpPr>
          <p:cNvPr id="13" name="Text 2"/>
          <p:cNvSpPr/>
          <p:nvPr/>
        </p:nvSpPr>
        <p:spPr>
          <a:xfrm>
            <a:off x="1015975" y="2031949"/>
            <a:ext cx="10413740" cy="1727157"/>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14" name="Text 3"/>
          <p:cNvSpPr/>
          <p:nvPr/>
        </p:nvSpPr>
        <p:spPr>
          <a:xfrm>
            <a:off x="761981" y="2793930"/>
            <a:ext cx="10667733" cy="690863"/>
          </a:xfrm>
          <a:prstGeom prst="rect">
            <a:avLst/>
          </a:prstGeom>
          <a:noFill/>
          <a:ln/>
        </p:spPr>
        <p:txBody>
          <a:bodyPr wrap="square" lIns="1016" tIns="1016" rIns="1016" bIns="1016" rtlCol="0" anchor="t"/>
          <a:lstStyle/>
          <a:p>
            <a:pPr algn="l" indent="0" marL="0">
              <a:lnSpc>
                <a:spcPct val="170000"/>
              </a:lnSpc>
              <a:buNone/>
            </a:pPr>
            <a:r>
              <a:rPr lang="en-US" sz="1400" dirty="0">
                <a:solidFill>
                  <a:srgbClr val="E8EDF5"/>
                </a:solidFill>
                <a:latin typeface="Calibri" pitchFamily="34" charset="0"/>
                <a:ea typeface="Calibri" pitchFamily="34" charset="-122"/>
                <a:cs typeface="Calibri" pitchFamily="34" charset="-120"/>
              </a:rPr>
              <a:t>Q: How can teachers maintain control over AI applications?
</a:t>
            </a:r>
            <a:endParaRPr lang="en-US" sz="1400" dirty="0"/>
          </a:p>
        </p:txBody>
      </p:sp>
      <p:sp>
        <p:nvSpPr>
          <p:cNvPr id="15" name="Text 4"/>
          <p:cNvSpPr/>
          <p:nvPr/>
        </p:nvSpPr>
        <p:spPr>
          <a:xfrm>
            <a:off x="1015975" y="3174921"/>
            <a:ext cx="10413740" cy="1381725"/>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16" name="Text 5"/>
          <p:cNvSpPr/>
          <p:nvPr/>
        </p:nvSpPr>
        <p:spPr>
          <a:xfrm>
            <a:off x="761981" y="3936902"/>
            <a:ext cx="10667733" cy="690863"/>
          </a:xfrm>
          <a:prstGeom prst="rect">
            <a:avLst/>
          </a:prstGeom>
          <a:noFill/>
          <a:ln/>
        </p:spPr>
        <p:txBody>
          <a:bodyPr wrap="square" lIns="1016" tIns="1016" rIns="1016" bIns="1016" rtlCol="0" anchor="t"/>
          <a:lstStyle/>
          <a:p>
            <a:pPr algn="l" indent="0" marL="0">
              <a:lnSpc>
                <a:spcPct val="170000"/>
              </a:lnSpc>
              <a:buNone/>
            </a:pPr>
            <a:r>
              <a:rPr lang="en-US" sz="1400" dirty="0">
                <a:solidFill>
                  <a:srgbClr val="E8EDF5"/>
                </a:solidFill>
                <a:latin typeface="Calibri" pitchFamily="34" charset="0"/>
                <a:ea typeface="Calibri" pitchFamily="34" charset="-122"/>
                <a:cs typeface="Calibri" pitchFamily="34" charset="-120"/>
              </a:rPr>
              <a:t>Q: What training is necessary for effective AI use?
</a:t>
            </a:r>
            <a:endParaRPr lang="en-US" sz="1400" dirty="0"/>
          </a:p>
        </p:txBody>
      </p:sp>
      <p:sp>
        <p:nvSpPr>
          <p:cNvPr id="17" name="Text 6"/>
          <p:cNvSpPr/>
          <p:nvPr/>
        </p:nvSpPr>
        <p:spPr>
          <a:xfrm>
            <a:off x="1015975" y="4317892"/>
            <a:ext cx="10413740" cy="1381725"/>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8" name="Text 7"/>
          <p:cNvSpPr/>
          <p:nvPr/>
        </p:nvSpPr>
        <p:spPr>
          <a:xfrm>
            <a:off x="761981" y="5079873"/>
            <a:ext cx="10667733" cy="380990"/>
          </a:xfrm>
          <a:prstGeom prst="rect">
            <a:avLst/>
          </a:prstGeom>
          <a:noFill/>
          <a:ln/>
        </p:spPr>
        <p:txBody>
          <a:bodyPr wrap="square" lIns="1016" tIns="1016" rIns="1016" bIns="1016" rtlCol="0" anchor="t"/>
          <a:lstStyle/>
          <a:p>
            <a:pPr algn="l" indent="0" marL="0">
              <a:lnSpc>
                <a:spcPct val="170000"/>
              </a:lnSpc>
              <a:buNone/>
            </a:pPr>
            <a:r>
              <a:rPr lang="en-US" sz="1400" dirty="0">
                <a:solidFill>
                  <a:srgbClr val="E8EDF5"/>
                </a:solidFill>
                <a:latin typeface="Calibri" pitchFamily="34" charset="0"/>
                <a:ea typeface="Calibri" pitchFamily="34" charset="-122"/>
                <a:cs typeface="Calibri" pitchFamily="34" charset="-120"/>
              </a:rPr>
              <a:t>Q: How do we ensure data privacy for students?
</a:t>
            </a:r>
            <a:endParaRPr lang="en-US" sz="1400" dirty="0"/>
          </a:p>
        </p:txBody>
      </p:sp>
      <p:sp>
        <p:nvSpPr>
          <p:cNvPr id="19" name="Text 8"/>
          <p:cNvSpPr/>
          <p:nvPr/>
        </p:nvSpPr>
        <p:spPr>
          <a:xfrm>
            <a:off x="1015975" y="5460863"/>
            <a:ext cx="10413740" cy="1727157"/>
          </a:xfrm>
          <a:prstGeom prst="rect">
            <a:avLst/>
          </a:prstGeom>
          <a:noFill/>
          <a:ln/>
        </p:spPr>
        <p:txBody>
          <a:bodyPr wrap="square" lIns="1016" tIns="1016" rIns="1016" bIns="1016" rtlCol="0" anchor="t"/>
          <a:lstStyle/>
          <a:p>
            <a:pPr algn="l" indent="0" marL="0">
              <a:lnSpc>
                <a:spcPct val="170000"/>
              </a:lnSpc>
              <a:buNone/>
            </a:pPr>
            <a:r>
              <a:rPr lang="en-US" sz="1300" dirty="0">
                <a:solidFill>
                  <a:srgbClr val="E8EDF5"/>
                </a:solidFill>
                <a:latin typeface="Calibri" pitchFamily="34" charset="0"/>
                <a:ea typeface="Calibri" pitchFamily="34" charset="-122"/>
                <a:cs typeface="Calibri"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20" name="Image 9" descr="http://127.0.0.1:3000/slidemaker_favicon.ico">    </p:cNvPr>
          <p:cNvPicPr>
            <a:picLocks noChangeAspect="1"/>
          </p:cNvPicPr>
          <p:nvPr/>
        </p:nvPicPr>
        <p:blipFill>
          <a:blip r:embed="rId13"/>
          <a:srcRect l="0" r="0" t="0" b="0"/>
          <a:stretch/>
        </p:blipFill>
        <p:spPr>
          <a:xfrm>
            <a:off x="10477238" y="6235544"/>
            <a:ext cx="139697" cy="139697"/>
          </a:xfrm>
          <a:prstGeom prst="rect">
            <a:avLst/>
          </a:prstGeom>
        </p:spPr>
      </p:pic>
      <p:sp>
        <p:nvSpPr>
          <p:cNvPr id="21"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2025-12-05T00:01:29Z</dcterms:created>
  <dcterms:modified xsi:type="dcterms:W3CDTF">2025-12-05T00:01:29Z</dcterms:modified>
</cp:coreProperties>
</file>