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photo-1620712943543-bcc4688e7485" ContentType="image/photo-1620712943543-bcc4688e7485"/>
  <Default Extension="ico" ContentType="image/ico"/>
  <Default Extension="photo-1613206485477-34b2b17fa93f" ContentType="image/photo-1613206485477-34b2b17fa93f"/>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charts/chart5.xml" ContentType="application/vnd.openxmlformats-officedocument.drawingml.chart+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notesMasterIdLst>
    <p:notesMasterId r:id="rId14"/>
  </p:notesMasterIdLst>
  <p:sldSz cx="12191695" cy="6858000"/>
  <p:notesSz cx="6858000" cy="12191695"/>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s>
</file>

<file path=ppt/charts/_rels/chart5.xml.rels><?xml version="1.0" encoding="UTF-8" standalone="yes"?><Relationships xmlns="http://schemas.openxmlformats.org/package/2006/relationships"><Relationship Id="rId1" Type="http://schemas.openxmlformats.org/officeDocument/2006/relationships/package" Target="../embeddings/Microsoft_Excel_Worksheet5.xlsx"/></Relationships>
</file>

<file path=ppt/charts/chart5.xml><?xml version="1.0" encoding="utf-8"?>
<c:chartSpace xmlns:c="http://schemas.openxmlformats.org/drawingml/2006/chart" xmlns:a="http://schemas.openxmlformats.org/drawingml/2006/main" xmlns:r="http://schemas.openxmlformats.org/officeDocument/2006/relationships">
  <c:date1904 val="0"/>
  <c:roundedCorners val="1"/>
  <c:chart>
    <c:autoTitleDeleted val="1"/>
    <c:plotArea>
      <c:layout/>
      <c:barChart>
        <c:barDir val="col"/>
        <c:grouping val="clustered"/>
        <c:varyColors val="0"/>
        <c:ser>
          <c:idx val="0"/>
          <c:order val="0"/>
          <c:tx>
            <c:strRef>
              <c:f>Sheet1!$B$1</c:f>
              <c:strCache>
                <c:ptCount val="1"/>
                <c:pt idx="0">
                  <c:v>Adoption Rate (%)</c:v>
                </c:pt>
              </c:strCache>
            </c:strRef>
          </c:tx>
          <c:spPr>
            <a:solidFill>
              <a:srgbClr val="7C3AED"/>
            </a:solidFill>
            <a:effectLst/>
          </c:spPr>
          <c:invertIfNegative val="0"/>
          <c:dLbls>
            <c:numFmt formatCode="#,##0" sourceLinked="0"/>
            <c:txPr>
              <a:bodyPr/>
              <a:lstStyle/>
              <a:p>
                <a:pPr>
                  <a:defRPr b="0" i="0" strike="noStrike" sz="1000" u="none">
                    <a:solidFill>
                      <a:srgbClr val="0F172A"/>
                    </a:solidFill>
                    <a:latin typeface="Calibri"/>
                  </a:defRPr>
                </a:pPr>
              </a:p>
            </c:txPr>
            <c:showLegendKey val="0"/>
            <c:showVal val="1"/>
            <c:showCatName val="0"/>
            <c:showSerName val="0"/>
            <c:showPercent val="0"/>
            <c:showBubbleSize val="0"/>
            <c:showLeaderLines val="0"/>
          </c:dLbls>
          <c:dPt>
            <c:idx val="0"/>
            <c:invertIfNegative val="0"/>
            <c:bubble3D val="0"/>
            <c:spPr>
              <a:solidFill>
                <a:srgbClr val="7C3AED"/>
              </a:solidFill>
              <a:effectLst/>
            </c:spPr>
          </c:dPt>
          <c:dPt>
            <c:idx val="1"/>
            <c:invertIfNegative val="0"/>
            <c:bubble3D val="0"/>
            <c:spPr>
              <a:solidFill>
                <a:srgbClr val="C74B91"/>
              </a:solidFill>
              <a:effectLst/>
            </c:spPr>
          </c:dPt>
          <c:dPt>
            <c:idx val="2"/>
            <c:invertIfNegative val="0"/>
            <c:bubble3D val="0"/>
            <c:spPr>
              <a:solidFill>
                <a:srgbClr val="E16A7A"/>
              </a:solidFill>
              <a:effectLst/>
            </c:spPr>
          </c:dPt>
          <c:dPt>
            <c:idx val="3"/>
            <c:invertIfNegative val="0"/>
            <c:bubble3D val="0"/>
            <c:spPr>
              <a:solidFill>
                <a:srgbClr val="E88C6F"/>
              </a:solidFill>
              <a:effectLst/>
            </c:spPr>
          </c:dPt>
          <c:cat>
            <c:multiLvlStrRef>
              <c:f>Sheet1!$A$2:$A$5</c:f>
              <c:multiLvlStrCache>
                <c:ptCount val="4"/>
                <c:lvl>
                  <c:pt idx="0">
                    <c:v>K-12 Schools</c:v>
                  </c:pt>
                  <c:pt idx="1">
                    <c:v>Higher Education</c:v>
                  </c:pt>
                  <c:pt idx="2">
                    <c:v>Vocational Training</c:v>
                  </c:pt>
                  <c:pt idx="3">
                    <c:v>Adult Education</c:v>
                  </c:pt>
                </c:lvl>
              </c:multiLvlStrCache>
            </c:multiLvlStrRef>
          </c:cat>
          <c:val>
            <c:numRef>
              <c:f>Sheet1!$B$2:$B$5</c:f>
              <c:numCache>
                <c:formatCode>General</c:formatCode>
                <c:ptCount val="4"/>
                <c:pt idx="0">
                  <c:v>45</c:v>
                </c:pt>
                <c:pt idx="1">
                  <c:v>67</c:v>
                </c:pt>
                <c:pt idx="2">
                  <c:v>52</c:v>
                </c:pt>
                <c:pt idx="3">
                  <c:v>39</c:v>
                </c:pt>
              </c:numCache>
            </c:numRef>
          </c:val>
        </c:ser>
        <c:dLbls>
          <c:numFmt formatCode="#,##0" sourceLinked="0"/>
          <c:txPr>
            <a:bodyPr/>
            <a:lstStyle/>
            <a:p>
              <a:pPr>
                <a:defRPr b="0" i="0" strike="noStrike" sz="1000" u="none">
                  <a:solidFill>
                    <a:srgbClr val="0F172A"/>
                  </a:solidFill>
                  <a:latin typeface="Calibri"/>
                </a:defRPr>
              </a:pPr>
            </a:p>
          </c:txPr>
          <c:showLegendKey val="0"/>
          <c:showVal val="1"/>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1200" b="0" i="0" u="none" strike="noStrike">
                <a:solidFill>
                  <a:srgbClr val="000000"/>
                </a:solidFill>
                <a:latin typeface="Arial"/>
              </a:defRPr>
            </a:pPr>
            <a:endParaRPr lang="en-US"/>
          </a:p>
        </c:txPr>
        <c:crossAx val="2094734552"/>
        <c:crosses val="autoZero"/>
        <c:auto val="1"/>
        <c:lblAlgn val="ctr"/>
        <c:noMultiLvlLbl val="1"/>
      </c:catAx>
      <c:valAx>
        <c:axId val="2094734552"/>
        <c:scaling>
          <c:orientation val="minMax"/>
        </c:scaling>
        <c:delete val="0"/>
        <c:axPos val="l"/>
        <c:majorGridlines>
          <c:spPr>
            <a:ln w="12700" cap="flat">
              <a:solidFill>
                <a:srgbClr val="888888"/>
              </a:solidFill>
              <a:prstDash val="solid"/>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1200" b="0" i="0" u="none" strike="noStrike">
                <a:solidFill>
                  <a:srgbClr val="000000"/>
                </a:solidFill>
                <a:latin typeface="Arial"/>
              </a:defRPr>
            </a:pPr>
            <a:endParaRPr lang="en-US"/>
          </a:p>
        </c:txPr>
        <c:crossAx val="2094734554"/>
        <c:crosses val="autoZero"/>
        <c:crossBetween val="between"/>
      </c:valAx>
      <c:spPr>
        <a:noFill/>
        <a:ln>
          <a:noFill/>
        </a:ln>
        <a:effectLst/>
      </c:spPr>
    </c:plotArea>
    <c:legend>
      <c:legendPos val="r"/>
      <c:overlay val="0"/>
      <c:txPr>
        <a:bodyPr/>
        <a:lstStyle/>
        <a:p>
          <a:pPr>
            <a:defRPr sz="1100">
              <a:solidFill>
                <a:srgbClr val="0F172A"/>
              </a:solidFill>
              <a:latin typeface="Calibri"/>
              <a:cs typeface="Calibri"/>
            </a:defRPr>
          </a:pPr>
          <a:endParaRPr lang="en-US"/>
        </a:p>
      </c:txPr>
    </c:legend>
    <c:plotVisOnly val="1"/>
    <c:dispBlanksAs val="span"/>
  </c:chart>
  <c:spPr>
    <a:noFill/>
    <a:ln>
      <a:noFill/>
    </a:ln>
    <a:effectLst/>
  </c:spPr>
  <c:externalData r:id="rId1">
    <c:autoUpdate val="0"/>
  </c:externalData>
</c:chartSpace>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hoto-1620712943543-bcc4688e7485"/><Relationship Id="rId2" Type="http://schemas.openxmlformats.org/officeDocument/2006/relationships/image" Target="../media/image-1-2.ico"/><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ico"/><Relationship Id="rId2" Type="http://schemas.openxmlformats.org/officeDocument/2006/relationships/slideLayout" Target="../slideLayouts/slideLayout1.xml"/><Relationship Id="rId3"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ico"/><Relationship Id="rId2" Type="http://schemas.openxmlformats.org/officeDocument/2006/relationships/slideLayout" Target="../slideLayouts/slideLayout1.xml"/><Relationship Id="rId3"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ico"/><Relationship Id="rId2" Type="http://schemas.openxmlformats.org/officeDocument/2006/relationships/slideLayout" Target="../slideLayouts/slideLayout1.xml"/><Relationship Id="rId3"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image" Target="../media/image-2-1.ico"/><Relationship Id="rId2" Type="http://schemas.openxmlformats.org/officeDocument/2006/relationships/slideLayout" Target="../slideLayouts/slideLayout1.xml"/><Relationship Id="rId3"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ico"/><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chart" Target="/ppt/charts/chart5.xml"/><Relationship Id="rId2" Type="http://schemas.openxmlformats.org/officeDocument/2006/relationships/image" Target="../media/image-4-1.ico"/><Relationship Id="rId3" Type="http://schemas.openxmlformats.org/officeDocument/2006/relationships/slideLayout" Target="../slideLayouts/slideLayout1.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image" Target="../media/image-5-3.png"/><Relationship Id="rId4" Type="http://schemas.openxmlformats.org/officeDocument/2006/relationships/image" Target="../media/image-5-4.png"/><Relationship Id="rId5" Type="http://schemas.openxmlformats.org/officeDocument/2006/relationships/image" Target="../media/image-5-5.ico"/><Relationship Id="rId6" Type="http://schemas.openxmlformats.org/officeDocument/2006/relationships/slideLayout" Target="../slideLayouts/slideLayout1.xml"/><Relationship Id="rId7"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hoto-1613206485477-34b2b17fa93f"/><Relationship Id="rId2" Type="http://schemas.openxmlformats.org/officeDocument/2006/relationships/image" Target="../media/image-6-2.ico"/><Relationship Id="rId3" Type="http://schemas.openxmlformats.org/officeDocument/2006/relationships/slideLayout" Target="../slideLayouts/slideLayout1.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ico"/><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ico"/><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ico"/><Relationship Id="rId2" Type="http://schemas.openxmlformats.org/officeDocument/2006/relationships/slideLayout" Target="../slideLayouts/slideLayout1.xml"/><Relationship Id="rId3"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8F1"/>
        </a:solidFill>
      </p:bgPr>
    </p:bg>
    <p:spTree>
      <p:nvGrpSpPr>
        <p:cNvPr id="1" name=""/>
        <p:cNvGrpSpPr/>
        <p:nvPr/>
      </p:nvGrpSpPr>
      <p:grpSpPr>
        <a:xfrm>
          <a:off x="0" y="0"/>
          <a:ext cx="0" cy="0"/>
          <a:chOff x="0" y="0"/>
          <a:chExt cx="0" cy="0"/>
        </a:xfrm>
      </p:grpSpPr>
      <p:pic>
        <p:nvPicPr>
          <p:cNvPr id="2" name="Image 0" descr="https://images.unsplash.com/photo-1620712943543-bcc4688e7485?crop=entropy&amp;cs=tinysrgb&amp;fit=max&amp;fm=jpg&amp;ixid=M3w2Njc0MzZ8MHwxfHNlYXJjaHwxfHxBSSUyMGluJTIwZWR1Y2F0aW9ufGVufDB8fHx8MTc2NDg4OTc5NXww&amp;ixlib=rb-4.1.0&amp;q=80&amp;w=1080">    </p:cNvPr>
          <p:cNvPicPr>
            <a:picLocks noChangeAspect="1"/>
          </p:cNvPicPr>
          <p:nvPr/>
        </p:nvPicPr>
        <p:blipFill>
          <a:blip r:embed="rId1"/>
          <a:srcRect l="0" r="0" t="0" b="0"/>
          <a:stretch/>
        </p:blipFill>
        <p:spPr>
          <a:xfrm>
            <a:off x="0" y="0"/>
            <a:ext cx="5486263" cy="6812280"/>
          </a:xfrm>
          <a:prstGeom prst="rect">
            <a:avLst/>
          </a:prstGeom>
        </p:spPr>
      </p:pic>
      <p:sp>
        <p:nvSpPr>
          <p:cNvPr id="3" name="Text 0"/>
          <p:cNvSpPr/>
          <p:nvPr/>
        </p:nvSpPr>
        <p:spPr>
          <a:xfrm>
            <a:off x="6502237" y="1015975"/>
            <a:ext cx="4673483" cy="1523962"/>
          </a:xfrm>
          <a:prstGeom prst="rect">
            <a:avLst/>
          </a:prstGeom>
          <a:noFill/>
          <a:ln/>
        </p:spPr>
        <p:txBody>
          <a:bodyPr wrap="square" lIns="1016" tIns="1016" rIns="1016" bIns="1016" rtlCol="0" anchor="t"/>
          <a:lstStyle/>
          <a:p>
            <a:pPr algn="l" indent="0" marL="0">
              <a:lnSpc>
                <a:spcPct val="120000"/>
              </a:lnSpc>
              <a:buNone/>
            </a:pPr>
            <a:r>
              <a:rPr lang="en-US" sz="2700" b="1" dirty="0">
                <a:solidFill>
                  <a:srgbClr val="7C3AED"/>
                </a:solidFill>
                <a:latin typeface="Calibri" pitchFamily="34" charset="0"/>
                <a:ea typeface="Calibri" pitchFamily="34" charset="-122"/>
                <a:cs typeface="Calibri" pitchFamily="34" charset="-120"/>
              </a:rPr>
              <a:t>AI in the Classroom: Transforming Education
</a:t>
            </a:r>
            <a:endParaRPr lang="en-US" sz="2700" dirty="0"/>
          </a:p>
        </p:txBody>
      </p:sp>
      <p:sp>
        <p:nvSpPr>
          <p:cNvPr id="4" name="Text 1"/>
          <p:cNvSpPr/>
          <p:nvPr/>
        </p:nvSpPr>
        <p:spPr>
          <a:xfrm>
            <a:off x="6502237" y="3047924"/>
            <a:ext cx="4673483" cy="3047924"/>
          </a:xfrm>
          <a:prstGeom prst="rect">
            <a:avLst/>
          </a:prstGeom>
          <a:noFill/>
          <a:ln/>
        </p:spPr>
        <p:txBody>
          <a:bodyPr wrap="square" lIns="1016" tIns="1016" rIns="1016" bIns="1016" rtlCol="0" anchor="t"/>
          <a:lstStyle/>
          <a:p>
            <a:pPr algn="l" indent="0" marL="0">
              <a:lnSpc>
                <a:spcPct val="120000"/>
              </a:lnSpc>
              <a:buNone/>
            </a:pPr>
            <a:r>
              <a:rPr lang="en-US" sz="1300" dirty="0">
                <a:solidFill>
                  <a:srgbClr val="334155"/>
                </a:solidFill>
                <a:latin typeface="Calibri" pitchFamily="34" charset="0"/>
                <a:ea typeface="Calibri" pitchFamily="34" charset="-122"/>
                <a:cs typeface="Calibri" pitchFamily="34" charset="-120"/>
              </a:rPr>
              <a:t>Artificial Intelligence (AI) is revolutionizing education by enhancing learning experiences, personalizing instruction, and streamlining administrative tasks. However, it also presents challenges such as data privacy concerns and the need for teacher training. This presentation explores the opportunities AI offers, the associated risks, and how it can reshape teacher workflows to foster a more effective learning environment. Understanding these dynamics is crucial for educators and policymakers alike.
</a:t>
            </a:r>
            <a:endParaRPr lang="en-US" sz="1300" dirty="0"/>
          </a:p>
        </p:txBody>
      </p:sp>
      <p:pic>
        <p:nvPicPr>
          <p:cNvPr id="5" name="Image 1" descr="http://127.0.0.1:3000/slidemaker_favicon.ico">    </p:cNvPr>
          <p:cNvPicPr>
            <a:picLocks noChangeAspect="1"/>
          </p:cNvPicPr>
          <p:nvPr/>
        </p:nvPicPr>
        <p:blipFill>
          <a:blip r:embed="rId2"/>
          <a:srcRect l="0" r="0" t="0" b="0"/>
          <a:stretch/>
        </p:blipFill>
        <p:spPr>
          <a:xfrm>
            <a:off x="10477238" y="6235544"/>
            <a:ext cx="139697" cy="139697"/>
          </a:xfrm>
          <a:prstGeom prst="rect">
            <a:avLst/>
          </a:prstGeom>
        </p:spPr>
      </p:pic>
      <p:sp>
        <p:nvSpPr>
          <p:cNvPr id="6" name="Text 2"/>
          <p:cNvSpPr/>
          <p:nvPr/>
        </p:nvSpPr>
        <p:spPr>
          <a:xfrm>
            <a:off x="10667733" y="6222844"/>
            <a:ext cx="1079473" cy="380990"/>
          </a:xfrm>
          <a:prstGeom prst="rect">
            <a:avLst/>
          </a:prstGeom>
          <a:noFill/>
          <a:ln/>
        </p:spPr>
        <p:txBody>
          <a:bodyPr wrap="square" lIns="1016" tIns="1016" rIns="1016" bIns="1016" rtlCol="0" anchor="t"/>
          <a:lstStyle/>
          <a:p>
            <a:pPr algn="l" indent="0" marL="0">
              <a:lnSpc>
                <a:spcPct val="120000"/>
              </a:lnSpc>
              <a:buNone/>
            </a:pPr>
            <a:r>
              <a:rPr lang="en-US" sz="900" dirty="0">
                <a:solidFill>
                  <a:srgbClr val="333333"/>
                </a:solidFill>
                <a:latin typeface="Calibri" pitchFamily="34" charset="0"/>
                <a:ea typeface="Calibri" pitchFamily="34" charset="-122"/>
                <a:cs typeface="Calibri" pitchFamily="34" charset="-120"/>
              </a:rPr>
              <a:t>SlideMaker.app</a:t>
            </a:r>
            <a:endParaRPr lang="en-US" sz="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8F1"/>
        </a:solidFill>
      </p:bgPr>
    </p:bg>
    <p:spTree>
      <p:nvGrpSpPr>
        <p:cNvPr id="1" name=""/>
        <p:cNvGrpSpPr/>
        <p:nvPr/>
      </p:nvGrpSpPr>
      <p:grpSpPr>
        <a:xfrm>
          <a:off x="0" y="0"/>
          <a:ext cx="0" cy="0"/>
          <a:chOff x="0" y="0"/>
          <a:chExt cx="0" cy="0"/>
        </a:xfrm>
      </p:grpSpPr>
      <p:sp>
        <p:nvSpPr>
          <p:cNvPr id="2" name="Text 0"/>
          <p:cNvSpPr/>
          <p:nvPr/>
        </p:nvSpPr>
        <p:spPr>
          <a:xfrm>
            <a:off x="1523962" y="2285943"/>
            <a:ext cx="9143771" cy="2031949"/>
          </a:xfrm>
          <a:prstGeom prst="rect">
            <a:avLst/>
          </a:prstGeom>
          <a:noFill/>
          <a:ln/>
        </p:spPr>
        <p:txBody>
          <a:bodyPr wrap="square" lIns="1016" tIns="1016" rIns="1016" bIns="1016" rtlCol="0" anchor="t"/>
          <a:lstStyle/>
          <a:p>
            <a:pPr algn="ctr" indent="0" marL="0">
              <a:lnSpc>
                <a:spcPct val="130000"/>
              </a:lnSpc>
              <a:buNone/>
            </a:pPr>
            <a:r>
              <a:rPr lang="en-US" sz="2900" i="1" dirty="0">
                <a:solidFill>
                  <a:srgbClr val="0F172A"/>
                </a:solidFill>
                <a:latin typeface="Calibri" pitchFamily="34" charset="0"/>
                <a:ea typeface="Calibri" pitchFamily="34" charset="-122"/>
                <a:cs typeface="Calibri" pitchFamily="34" charset="-120"/>
              </a:rPr>
              <a:t>"AI is not just a tool; it's a partner in the educational journey, empowering teachers to inspire and engage students like never before."
</a:t>
            </a:r>
            <a:endParaRPr lang="en-US" sz="2900" dirty="0"/>
          </a:p>
        </p:txBody>
      </p:sp>
      <p:sp>
        <p:nvSpPr>
          <p:cNvPr id="3" name="Text 1"/>
          <p:cNvSpPr/>
          <p:nvPr/>
        </p:nvSpPr>
        <p:spPr>
          <a:xfrm>
            <a:off x="1523962" y="4571886"/>
            <a:ext cx="9143771" cy="568946"/>
          </a:xfrm>
          <a:prstGeom prst="rect">
            <a:avLst/>
          </a:prstGeom>
          <a:noFill/>
          <a:ln/>
        </p:spPr>
        <p:txBody>
          <a:bodyPr wrap="square" lIns="1016" tIns="1016" rIns="1016" bIns="1016" rtlCol="0" anchor="t"/>
          <a:lstStyle/>
          <a:p>
            <a:pPr algn="ctr" indent="0" marL="0">
              <a:lnSpc>
                <a:spcPct val="160000"/>
              </a:lnSpc>
              <a:buNone/>
            </a:pPr>
            <a:r>
              <a:rPr lang="en-US" sz="1400" dirty="0">
                <a:solidFill>
                  <a:srgbClr val="0F172A"/>
                </a:solidFill>
                <a:latin typeface="Calibri" pitchFamily="34" charset="0"/>
                <a:ea typeface="Calibri" pitchFamily="34" charset="-122"/>
                <a:cs typeface="Calibri" pitchFamily="34" charset="-120"/>
              </a:rPr>
              <a:t>— Dr. Emily Chen, Chief Education Officer at InnovateEd
</a:t>
            </a:r>
            <a:endParaRPr lang="en-US" sz="1400" dirty="0"/>
          </a:p>
        </p:txBody>
      </p:sp>
      <p:sp>
        <p:nvSpPr>
          <p:cNvPr id="4" name="Text 2"/>
          <p:cNvSpPr/>
          <p:nvPr/>
        </p:nvSpPr>
        <p:spPr>
          <a:xfrm>
            <a:off x="1523962" y="5206870"/>
            <a:ext cx="9143771" cy="853419"/>
          </a:xfrm>
          <a:prstGeom prst="rect">
            <a:avLst/>
          </a:prstGeom>
          <a:noFill/>
          <a:ln/>
        </p:spPr>
        <p:txBody>
          <a:bodyPr wrap="square" lIns="1016" tIns="1016" rIns="1016" bIns="1016" rtlCol="0" anchor="t"/>
          <a:lstStyle/>
          <a:p>
            <a:pPr algn="ctr" indent="0" marL="0">
              <a:lnSpc>
                <a:spcPct val="160000"/>
              </a:lnSpc>
              <a:buNone/>
            </a:pPr>
            <a:r>
              <a:rPr lang="en-US" sz="1400" dirty="0">
                <a:solidFill>
                  <a:srgbClr val="0F172A"/>
                </a:solidFill>
                <a:latin typeface="Calibri" pitchFamily="34" charset="0"/>
                <a:ea typeface="Calibri" pitchFamily="34" charset="-122"/>
                <a:cs typeface="Calibri" pitchFamily="34" charset="-120"/>
              </a:rPr>
              <a:t>This quote highlights the transformative potential of AI in enhancing teacher-student interactions and fostering creativity in the classroom.
</a:t>
            </a:r>
            <a:endParaRPr lang="en-US" sz="1400" dirty="0"/>
          </a:p>
        </p:txBody>
      </p:sp>
      <p:pic>
        <p:nvPicPr>
          <p:cNvPr id="5" name="Image 0" descr="http://127.0.0.1:3000/slidemaker_favicon.ico">    </p:cNvPr>
          <p:cNvPicPr>
            <a:picLocks noChangeAspect="1"/>
          </p:cNvPicPr>
          <p:nvPr/>
        </p:nvPicPr>
        <p:blipFill>
          <a:blip r:embed="rId1"/>
          <a:srcRect l="0" r="0" t="0" b="0"/>
          <a:stretch/>
        </p:blipFill>
        <p:spPr>
          <a:xfrm>
            <a:off x="10477238" y="6235544"/>
            <a:ext cx="139697" cy="139697"/>
          </a:xfrm>
          <a:prstGeom prst="rect">
            <a:avLst/>
          </a:prstGeom>
        </p:spPr>
      </p:pic>
      <p:sp>
        <p:nvSpPr>
          <p:cNvPr id="6" name="Text 3"/>
          <p:cNvSpPr/>
          <p:nvPr/>
        </p:nvSpPr>
        <p:spPr>
          <a:xfrm>
            <a:off x="10667733" y="6222844"/>
            <a:ext cx="1079473" cy="380990"/>
          </a:xfrm>
          <a:prstGeom prst="rect">
            <a:avLst/>
          </a:prstGeom>
          <a:noFill/>
          <a:ln/>
        </p:spPr>
        <p:txBody>
          <a:bodyPr wrap="square" lIns="1016" tIns="1016" rIns="1016" bIns="1016" rtlCol="0" anchor="t"/>
          <a:lstStyle/>
          <a:p>
            <a:pPr algn="l" indent="0" marL="0">
              <a:lnSpc>
                <a:spcPct val="120000"/>
              </a:lnSpc>
              <a:buNone/>
            </a:pPr>
            <a:r>
              <a:rPr lang="en-US" sz="900" dirty="0">
                <a:solidFill>
                  <a:srgbClr val="333333"/>
                </a:solidFill>
                <a:latin typeface="Calibri" pitchFamily="34" charset="0"/>
                <a:ea typeface="Calibri" pitchFamily="34" charset="-122"/>
                <a:cs typeface="Calibri" pitchFamily="34" charset="-120"/>
              </a:rPr>
              <a:t>SlideMaker.app</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8F1"/>
        </a:solidFill>
      </p:bgPr>
    </p:bg>
    <p:spTree>
      <p:nvGrpSpPr>
        <p:cNvPr id="1" name=""/>
        <p:cNvGrpSpPr/>
        <p:nvPr/>
      </p:nvGrpSpPr>
      <p:grpSpPr>
        <a:xfrm>
          <a:off x="0" y="0"/>
          <a:ext cx="0" cy="0"/>
          <a:chOff x="0" y="0"/>
          <a:chExt cx="0" cy="0"/>
        </a:xfrm>
      </p:grpSpPr>
      <p:sp>
        <p:nvSpPr>
          <p:cNvPr id="2" name="Text 0"/>
          <p:cNvSpPr/>
          <p:nvPr/>
        </p:nvSpPr>
        <p:spPr>
          <a:xfrm>
            <a:off x="1015975" y="507987"/>
            <a:ext cx="10159746" cy="761981"/>
          </a:xfrm>
          <a:prstGeom prst="rect">
            <a:avLst/>
          </a:prstGeom>
          <a:noFill/>
          <a:ln/>
        </p:spPr>
        <p:txBody>
          <a:bodyPr wrap="square" lIns="1016" tIns="1016" rIns="1016" bIns="1016" rtlCol="0" anchor="t"/>
          <a:lstStyle/>
          <a:p>
            <a:pPr algn="l" indent="0" marL="0">
              <a:lnSpc>
                <a:spcPct val="120000"/>
              </a:lnSpc>
              <a:buNone/>
            </a:pPr>
            <a:r>
              <a:rPr lang="en-US" sz="2700" b="1" dirty="0">
                <a:solidFill>
                  <a:srgbClr val="7C3AED"/>
                </a:solidFill>
                <a:latin typeface="Calibri" pitchFamily="34" charset="0"/>
                <a:ea typeface="Calibri" pitchFamily="34" charset="-122"/>
                <a:cs typeface="Calibri" pitchFamily="34" charset="-120"/>
              </a:rPr>
              <a:t>Future of AI in Education
</a:t>
            </a:r>
            <a:endParaRPr lang="en-US" sz="2700" dirty="0"/>
          </a:p>
        </p:txBody>
      </p:sp>
      <p:sp>
        <p:nvSpPr>
          <p:cNvPr id="3" name="Shape 1"/>
          <p:cNvSpPr/>
          <p:nvPr/>
        </p:nvSpPr>
        <p:spPr>
          <a:xfrm>
            <a:off x="1015975" y="1600160"/>
            <a:ext cx="3098723" cy="3543340"/>
          </a:xfrm>
          <a:prstGeom prst="rect">
            <a:avLst/>
          </a:prstGeom>
          <a:noFill/>
          <a:ln/>
        </p:spPr>
      </p:sp>
      <p:sp>
        <p:nvSpPr>
          <p:cNvPr id="4" name="Text 2"/>
          <p:cNvSpPr/>
          <p:nvPr/>
        </p:nvSpPr>
        <p:spPr>
          <a:xfrm>
            <a:off x="3403515" y="1752556"/>
            <a:ext cx="609585" cy="444489"/>
          </a:xfrm>
          <a:prstGeom prst="rect">
            <a:avLst/>
          </a:prstGeom>
          <a:noFill/>
          <a:ln/>
        </p:spPr>
        <p:txBody>
          <a:bodyPr wrap="square" lIns="1016" tIns="1016" rIns="1016" bIns="1016" rtlCol="0" anchor="t"/>
          <a:lstStyle/>
          <a:p>
            <a:pPr algn="r" indent="0" marL="0">
              <a:lnSpc>
                <a:spcPct val="100000"/>
              </a:lnSpc>
              <a:buNone/>
            </a:pPr>
            <a:r>
              <a:rPr lang="en-US" sz="1300" dirty="0">
                <a:solidFill>
                  <a:srgbClr val="E88C6F"/>
                </a:solidFill>
                <a:latin typeface="Calibri" pitchFamily="34" charset="0"/>
                <a:ea typeface="Calibri" pitchFamily="34" charset="-122"/>
                <a:cs typeface="Calibri" pitchFamily="34" charset="-120"/>
              </a:rPr>
              <a:t>1
</a:t>
            </a:r>
            <a:endParaRPr lang="en-US" sz="1300" dirty="0"/>
          </a:p>
        </p:txBody>
      </p:sp>
      <p:sp>
        <p:nvSpPr>
          <p:cNvPr id="5" name="Text 3"/>
          <p:cNvSpPr/>
          <p:nvPr/>
        </p:nvSpPr>
        <p:spPr>
          <a:xfrm>
            <a:off x="1320767" y="2425639"/>
            <a:ext cx="2489138" cy="1015975"/>
          </a:xfrm>
          <a:prstGeom prst="rect">
            <a:avLst/>
          </a:prstGeom>
          <a:noFill/>
          <a:ln/>
        </p:spPr>
        <p:txBody>
          <a:bodyPr wrap="square" lIns="1016" tIns="1016" rIns="1016" bIns="1016" rtlCol="0" anchor="t"/>
          <a:lstStyle/>
          <a:p>
            <a:pPr algn="l" indent="0" marL="0">
              <a:lnSpc>
                <a:spcPct val="120000"/>
              </a:lnSpc>
              <a:buNone/>
            </a:pPr>
            <a:r>
              <a:rPr lang="en-US" sz="1300" b="1" dirty="0">
                <a:solidFill>
                  <a:srgbClr val="0F172A"/>
                </a:solidFill>
                <a:latin typeface="Calibri" pitchFamily="34" charset="0"/>
                <a:ea typeface="Calibri" pitchFamily="34" charset="-122"/>
                <a:cs typeface="Calibri" pitchFamily="34" charset="-120"/>
              </a:rPr>
              <a:t>Evolving AI Integration
</a:t>
            </a:r>
            <a:endParaRPr lang="en-US" sz="1300" dirty="0"/>
          </a:p>
        </p:txBody>
      </p:sp>
      <p:sp>
        <p:nvSpPr>
          <p:cNvPr id="6" name="Text 4"/>
          <p:cNvSpPr/>
          <p:nvPr/>
        </p:nvSpPr>
        <p:spPr>
          <a:xfrm>
            <a:off x="1320767" y="3378116"/>
            <a:ext cx="2489138" cy="1996390"/>
          </a:xfrm>
          <a:prstGeom prst="rect">
            <a:avLst/>
          </a:prstGeom>
          <a:noFill/>
          <a:ln/>
        </p:spPr>
        <p:txBody>
          <a:bodyPr wrap="square" lIns="1016" tIns="1016" rIns="1016" bIns="1016" rtlCol="0" anchor="t"/>
          <a:lstStyle/>
          <a:p>
            <a:pPr algn="l" indent="0" marL="0">
              <a:lnSpc>
                <a:spcPct val="160000"/>
              </a:lnSpc>
              <a:buNone/>
            </a:pPr>
            <a:r>
              <a:rPr lang="en-US" sz="1300" dirty="0">
                <a:solidFill>
                  <a:srgbClr val="334155"/>
                </a:solidFill>
                <a:latin typeface="Calibri" pitchFamily="34" charset="0"/>
                <a:ea typeface="Calibri" pitchFamily="34" charset="-122"/>
                <a:cs typeface="Calibri" pitchFamily="34" charset="-120"/>
              </a:rPr>
              <a:t>AI will increasingly be embedded in curricula, enhancing personalized learning experiences. By 2025, 60% of classrooms are expected to utilize AI-driven tools.
</a:t>
            </a:r>
            <a:endParaRPr lang="en-US" sz="1300" dirty="0"/>
          </a:p>
        </p:txBody>
      </p:sp>
      <p:sp>
        <p:nvSpPr>
          <p:cNvPr id="7" name="Shape 5"/>
          <p:cNvSpPr/>
          <p:nvPr/>
        </p:nvSpPr>
        <p:spPr>
          <a:xfrm>
            <a:off x="4533787" y="1600160"/>
            <a:ext cx="3098723" cy="3543340"/>
          </a:xfrm>
          <a:prstGeom prst="rect">
            <a:avLst/>
          </a:prstGeom>
          <a:noFill/>
          <a:ln/>
        </p:spPr>
      </p:sp>
      <p:sp>
        <p:nvSpPr>
          <p:cNvPr id="8" name="Text 6"/>
          <p:cNvSpPr/>
          <p:nvPr/>
        </p:nvSpPr>
        <p:spPr>
          <a:xfrm>
            <a:off x="6921327" y="1752556"/>
            <a:ext cx="609585" cy="444489"/>
          </a:xfrm>
          <a:prstGeom prst="rect">
            <a:avLst/>
          </a:prstGeom>
          <a:noFill/>
          <a:ln/>
        </p:spPr>
        <p:txBody>
          <a:bodyPr wrap="square" lIns="1016" tIns="1016" rIns="1016" bIns="1016" rtlCol="0" anchor="t"/>
          <a:lstStyle/>
          <a:p>
            <a:pPr algn="r" indent="0" marL="0">
              <a:lnSpc>
                <a:spcPct val="100000"/>
              </a:lnSpc>
              <a:buNone/>
            </a:pPr>
            <a:r>
              <a:rPr lang="en-US" sz="1300" dirty="0">
                <a:solidFill>
                  <a:srgbClr val="E88C6F"/>
                </a:solidFill>
                <a:latin typeface="Calibri" pitchFamily="34" charset="0"/>
                <a:ea typeface="Calibri" pitchFamily="34" charset="-122"/>
                <a:cs typeface="Calibri" pitchFamily="34" charset="-120"/>
              </a:rPr>
              <a:t>2
</a:t>
            </a:r>
            <a:endParaRPr lang="en-US" sz="1300" dirty="0"/>
          </a:p>
        </p:txBody>
      </p:sp>
      <p:sp>
        <p:nvSpPr>
          <p:cNvPr id="9" name="Text 7"/>
          <p:cNvSpPr/>
          <p:nvPr/>
        </p:nvSpPr>
        <p:spPr>
          <a:xfrm>
            <a:off x="4838579" y="2425639"/>
            <a:ext cx="2489138" cy="1015975"/>
          </a:xfrm>
          <a:prstGeom prst="rect">
            <a:avLst/>
          </a:prstGeom>
          <a:noFill/>
          <a:ln/>
        </p:spPr>
        <p:txBody>
          <a:bodyPr wrap="square" lIns="1016" tIns="1016" rIns="1016" bIns="1016" rtlCol="0" anchor="t"/>
          <a:lstStyle/>
          <a:p>
            <a:pPr algn="l" indent="0" marL="0">
              <a:lnSpc>
                <a:spcPct val="120000"/>
              </a:lnSpc>
              <a:buNone/>
            </a:pPr>
            <a:r>
              <a:rPr lang="en-US" sz="1300" b="1" dirty="0">
                <a:solidFill>
                  <a:srgbClr val="0F172A"/>
                </a:solidFill>
                <a:latin typeface="Calibri" pitchFamily="34" charset="0"/>
                <a:ea typeface="Calibri" pitchFamily="34" charset="-122"/>
                <a:cs typeface="Calibri" pitchFamily="34" charset="-120"/>
              </a:rPr>
              <a:t>Investment in AI Research
</a:t>
            </a:r>
            <a:endParaRPr lang="en-US" sz="1300" dirty="0"/>
          </a:p>
        </p:txBody>
      </p:sp>
      <p:sp>
        <p:nvSpPr>
          <p:cNvPr id="10" name="Text 8"/>
          <p:cNvSpPr/>
          <p:nvPr/>
        </p:nvSpPr>
        <p:spPr>
          <a:xfrm>
            <a:off x="4838579" y="3378116"/>
            <a:ext cx="2489138" cy="1996390"/>
          </a:xfrm>
          <a:prstGeom prst="rect">
            <a:avLst/>
          </a:prstGeom>
          <a:noFill/>
          <a:ln/>
        </p:spPr>
        <p:txBody>
          <a:bodyPr wrap="square" lIns="1016" tIns="1016" rIns="1016" bIns="1016" rtlCol="0" anchor="t"/>
          <a:lstStyle/>
          <a:p>
            <a:pPr algn="l" indent="0" marL="0">
              <a:lnSpc>
                <a:spcPct val="160000"/>
              </a:lnSpc>
              <a:buNone/>
            </a:pPr>
            <a:r>
              <a:rPr lang="en-US" sz="1300" dirty="0">
                <a:solidFill>
                  <a:srgbClr val="334155"/>
                </a:solidFill>
                <a:latin typeface="Calibri" pitchFamily="34" charset="0"/>
                <a:ea typeface="Calibri" pitchFamily="34" charset="-122"/>
                <a:cs typeface="Calibri" pitchFamily="34" charset="-120"/>
              </a:rPr>
              <a:t>AI will increasingly be embedded in curricula, enhancing personalized learning experiences. By 2025, 60% of classrooms are expected to utilize AI-driven tools.
</a:t>
            </a:r>
            <a:endParaRPr lang="en-US" sz="1300" dirty="0"/>
          </a:p>
        </p:txBody>
      </p:sp>
      <p:sp>
        <p:nvSpPr>
          <p:cNvPr id="11" name="Shape 9"/>
          <p:cNvSpPr/>
          <p:nvPr/>
        </p:nvSpPr>
        <p:spPr>
          <a:xfrm>
            <a:off x="8051599" y="1600160"/>
            <a:ext cx="1092401" cy="3543340"/>
          </a:xfrm>
          <a:prstGeom prst="rect">
            <a:avLst/>
          </a:prstGeom>
          <a:noFill/>
          <a:ln/>
        </p:spPr>
      </p:sp>
      <p:sp>
        <p:nvSpPr>
          <p:cNvPr id="12" name="Text 10"/>
          <p:cNvSpPr/>
          <p:nvPr/>
        </p:nvSpPr>
        <p:spPr>
          <a:xfrm>
            <a:off x="10439139" y="1752556"/>
            <a:ext cx="609585" cy="444489"/>
          </a:xfrm>
          <a:prstGeom prst="rect">
            <a:avLst/>
          </a:prstGeom>
          <a:noFill/>
          <a:ln/>
        </p:spPr>
        <p:txBody>
          <a:bodyPr wrap="square" lIns="1016" tIns="1016" rIns="1016" bIns="1016" rtlCol="0" anchor="t"/>
          <a:lstStyle/>
          <a:p>
            <a:pPr algn="r" indent="0" marL="0">
              <a:lnSpc>
                <a:spcPct val="100000"/>
              </a:lnSpc>
              <a:buNone/>
            </a:pPr>
            <a:r>
              <a:rPr lang="en-US" sz="1300" dirty="0">
                <a:solidFill>
                  <a:srgbClr val="E88C6F"/>
                </a:solidFill>
                <a:latin typeface="Calibri" pitchFamily="34" charset="0"/>
                <a:ea typeface="Calibri" pitchFamily="34" charset="-122"/>
                <a:cs typeface="Calibri" pitchFamily="34" charset="-120"/>
              </a:rPr>
              <a:t>3
</a:t>
            </a:r>
            <a:endParaRPr lang="en-US" sz="1300" dirty="0"/>
          </a:p>
        </p:txBody>
      </p:sp>
      <p:sp>
        <p:nvSpPr>
          <p:cNvPr id="13" name="Text 11"/>
          <p:cNvSpPr/>
          <p:nvPr/>
        </p:nvSpPr>
        <p:spPr>
          <a:xfrm>
            <a:off x="8356391" y="2425639"/>
            <a:ext cx="2489138" cy="1015975"/>
          </a:xfrm>
          <a:prstGeom prst="rect">
            <a:avLst/>
          </a:prstGeom>
          <a:noFill/>
          <a:ln/>
        </p:spPr>
        <p:txBody>
          <a:bodyPr wrap="square" lIns="1016" tIns="1016" rIns="1016" bIns="1016" rtlCol="0" anchor="t"/>
          <a:lstStyle/>
          <a:p>
            <a:pPr algn="l" indent="0" marL="0">
              <a:lnSpc>
                <a:spcPct val="120000"/>
              </a:lnSpc>
              <a:buNone/>
            </a:pPr>
            <a:r>
              <a:rPr lang="en-US" sz="1300" b="1" dirty="0">
                <a:solidFill>
                  <a:srgbClr val="0F172A"/>
                </a:solidFill>
                <a:latin typeface="Calibri" pitchFamily="34" charset="0"/>
                <a:ea typeface="Calibri" pitchFamily="34" charset="-122"/>
                <a:cs typeface="Calibri" pitchFamily="34" charset="-120"/>
              </a:rPr>
              <a:t>Focus on Ethical AI
</a:t>
            </a:r>
            <a:endParaRPr lang="en-US" sz="1300" dirty="0"/>
          </a:p>
        </p:txBody>
      </p:sp>
      <p:sp>
        <p:nvSpPr>
          <p:cNvPr id="14" name="Text 12"/>
          <p:cNvSpPr/>
          <p:nvPr/>
        </p:nvSpPr>
        <p:spPr>
          <a:xfrm>
            <a:off x="8356391" y="3378116"/>
            <a:ext cx="2489138" cy="1996390"/>
          </a:xfrm>
          <a:prstGeom prst="rect">
            <a:avLst/>
          </a:prstGeom>
          <a:noFill/>
          <a:ln/>
        </p:spPr>
        <p:txBody>
          <a:bodyPr wrap="square" lIns="1016" tIns="1016" rIns="1016" bIns="1016" rtlCol="0" anchor="t"/>
          <a:lstStyle/>
          <a:p>
            <a:pPr algn="l" indent="0" marL="0">
              <a:lnSpc>
                <a:spcPct val="160000"/>
              </a:lnSpc>
              <a:buNone/>
            </a:pPr>
            <a:r>
              <a:rPr lang="en-US" sz="1300" dirty="0">
                <a:solidFill>
                  <a:srgbClr val="334155"/>
                </a:solidFill>
                <a:latin typeface="Calibri" pitchFamily="34" charset="0"/>
                <a:ea typeface="Calibri" pitchFamily="34" charset="-122"/>
                <a:cs typeface="Calibri" pitchFamily="34" charset="-120"/>
              </a:rPr>
              <a:t>As AI adoption grows, a strong emphasis on ethical AI use and data security will emerge, ensuring student privacy and responsible technology deployment.
</a:t>
            </a:r>
            <a:endParaRPr lang="en-US" sz="1300" dirty="0"/>
          </a:p>
        </p:txBody>
      </p:sp>
      <p:pic>
        <p:nvPicPr>
          <p:cNvPr id="15" name="Image 0" descr="http://127.0.0.1:3000/slidemaker_favicon.ico">    </p:cNvPr>
          <p:cNvPicPr>
            <a:picLocks noChangeAspect="1"/>
          </p:cNvPicPr>
          <p:nvPr/>
        </p:nvPicPr>
        <p:blipFill>
          <a:blip r:embed="rId1"/>
          <a:srcRect l="0" r="0" t="0" b="0"/>
          <a:stretch/>
        </p:blipFill>
        <p:spPr>
          <a:xfrm>
            <a:off x="10477238" y="6235544"/>
            <a:ext cx="139697" cy="139697"/>
          </a:xfrm>
          <a:prstGeom prst="rect">
            <a:avLst/>
          </a:prstGeom>
        </p:spPr>
      </p:pic>
      <p:sp>
        <p:nvSpPr>
          <p:cNvPr id="16" name="Text 13"/>
          <p:cNvSpPr/>
          <p:nvPr/>
        </p:nvSpPr>
        <p:spPr>
          <a:xfrm>
            <a:off x="10667733" y="6222844"/>
            <a:ext cx="1079473" cy="380990"/>
          </a:xfrm>
          <a:prstGeom prst="rect">
            <a:avLst/>
          </a:prstGeom>
          <a:noFill/>
          <a:ln/>
        </p:spPr>
        <p:txBody>
          <a:bodyPr wrap="square" lIns="1016" tIns="1016" rIns="1016" bIns="1016" rtlCol="0" anchor="t"/>
          <a:lstStyle/>
          <a:p>
            <a:pPr algn="l" indent="0" marL="0">
              <a:lnSpc>
                <a:spcPct val="120000"/>
              </a:lnSpc>
              <a:buNone/>
            </a:pPr>
            <a:r>
              <a:rPr lang="en-US" sz="900" dirty="0">
                <a:solidFill>
                  <a:srgbClr val="333333"/>
                </a:solidFill>
                <a:latin typeface="Calibri" pitchFamily="34" charset="0"/>
                <a:ea typeface="Calibri" pitchFamily="34" charset="-122"/>
                <a:cs typeface="Calibri" pitchFamily="34" charset="-120"/>
              </a:rPr>
              <a:t>SlideMaker.app</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8F1"/>
        </a:solidFill>
      </p:bgPr>
    </p:bg>
    <p:spTree>
      <p:nvGrpSpPr>
        <p:cNvPr id="1" name=""/>
        <p:cNvGrpSpPr/>
        <p:nvPr/>
      </p:nvGrpSpPr>
      <p:grpSpPr>
        <a:xfrm>
          <a:off x="0" y="0"/>
          <a:ext cx="0" cy="0"/>
          <a:chOff x="0" y="0"/>
          <a:chExt cx="0" cy="0"/>
        </a:xfrm>
      </p:grpSpPr>
      <p:sp>
        <p:nvSpPr>
          <p:cNvPr id="2" name="Text 0"/>
          <p:cNvSpPr/>
          <p:nvPr/>
        </p:nvSpPr>
        <p:spPr>
          <a:xfrm>
            <a:off x="1523962" y="1777956"/>
            <a:ext cx="9143771" cy="1269968"/>
          </a:xfrm>
          <a:prstGeom prst="rect">
            <a:avLst/>
          </a:prstGeom>
          <a:noFill/>
          <a:ln/>
        </p:spPr>
        <p:txBody>
          <a:bodyPr wrap="square" lIns="1016" tIns="1016" rIns="1016" bIns="1016" rtlCol="0" anchor="t"/>
          <a:lstStyle/>
          <a:p>
            <a:pPr algn="ctr" indent="0" marL="0">
              <a:lnSpc>
                <a:spcPct val="120000"/>
              </a:lnSpc>
              <a:buNone/>
            </a:pPr>
            <a:r>
              <a:rPr lang="en-US" sz="2700" b="1" dirty="0">
                <a:solidFill>
                  <a:srgbClr val="7C3AED"/>
                </a:solidFill>
                <a:latin typeface="Calibri" pitchFamily="34" charset="0"/>
                <a:ea typeface="Calibri" pitchFamily="34" charset="-122"/>
                <a:cs typeface="Calibri" pitchFamily="34" charset="-120"/>
              </a:rPr>
              <a:t>Key Takeaways
</a:t>
            </a:r>
            <a:endParaRPr lang="en-US" sz="2700" dirty="0"/>
          </a:p>
        </p:txBody>
      </p:sp>
      <p:sp>
        <p:nvSpPr>
          <p:cNvPr id="3" name="Text 1"/>
          <p:cNvSpPr/>
          <p:nvPr/>
        </p:nvSpPr>
        <p:spPr>
          <a:xfrm>
            <a:off x="1523962" y="3428914"/>
            <a:ext cx="9143771" cy="3129202"/>
          </a:xfrm>
          <a:prstGeom prst="rect">
            <a:avLst/>
          </a:prstGeom>
          <a:noFill/>
          <a:ln/>
        </p:spPr>
        <p:txBody>
          <a:bodyPr wrap="square" lIns="1016" tIns="1016" rIns="1016" bIns="1016" rtlCol="0" anchor="t"/>
          <a:lstStyle/>
          <a:p>
            <a:pPr algn="ctr" indent="0" marL="0">
              <a:lnSpc>
                <a:spcPct val="160000"/>
              </a:lnSpc>
              <a:buNone/>
            </a:pPr>
            <a:r>
              <a:rPr lang="en-US" sz="1300" dirty="0">
                <a:solidFill>
                  <a:srgbClr val="334155"/>
                </a:solidFill>
                <a:latin typeface="Calibri" pitchFamily="34" charset="0"/>
                <a:ea typeface="Calibri" pitchFamily="34" charset="-122"/>
                <a:cs typeface="Calibri" pitchFamily="34" charset="-120"/>
              </a:rPr>
              <a:t>AI in the classroom presents transformative opportunities, such as personalized learning and enhanced engagement. However, it also poses risks, including data privacy concerns and potential biases. Teachers should embrace AI tools while remaining vigilant about ethical implications. Next steps include ongoing training for educators and establishing clear guidelines for AI integration. By fostering collaboration between technology and teaching, we can create a future where AI enhances educational outcomes for all students.
</a:t>
            </a:r>
            <a:endParaRPr lang="en-US" sz="1300" dirty="0"/>
          </a:p>
        </p:txBody>
      </p:sp>
      <p:pic>
        <p:nvPicPr>
          <p:cNvPr id="4" name="Image 0" descr="http://127.0.0.1:3000/slidemaker_favicon.ico">    </p:cNvPr>
          <p:cNvPicPr>
            <a:picLocks noChangeAspect="1"/>
          </p:cNvPicPr>
          <p:nvPr/>
        </p:nvPicPr>
        <p:blipFill>
          <a:blip r:embed="rId1"/>
          <a:srcRect l="0" r="0" t="0" b="0"/>
          <a:stretch/>
        </p:blipFill>
        <p:spPr>
          <a:xfrm>
            <a:off x="10477238" y="6235544"/>
            <a:ext cx="139697" cy="139697"/>
          </a:xfrm>
          <a:prstGeom prst="rect">
            <a:avLst/>
          </a:prstGeom>
        </p:spPr>
      </p:pic>
      <p:sp>
        <p:nvSpPr>
          <p:cNvPr id="5" name="Text 2"/>
          <p:cNvSpPr/>
          <p:nvPr/>
        </p:nvSpPr>
        <p:spPr>
          <a:xfrm>
            <a:off x="10667733" y="6222844"/>
            <a:ext cx="1079473" cy="380990"/>
          </a:xfrm>
          <a:prstGeom prst="rect">
            <a:avLst/>
          </a:prstGeom>
          <a:noFill/>
          <a:ln/>
        </p:spPr>
        <p:txBody>
          <a:bodyPr wrap="square" lIns="1016" tIns="1016" rIns="1016" bIns="1016" rtlCol="0" anchor="t"/>
          <a:lstStyle/>
          <a:p>
            <a:pPr algn="l" indent="0" marL="0">
              <a:lnSpc>
                <a:spcPct val="120000"/>
              </a:lnSpc>
              <a:buNone/>
            </a:pPr>
            <a:r>
              <a:rPr lang="en-US" sz="900" dirty="0">
                <a:solidFill>
                  <a:srgbClr val="333333"/>
                </a:solidFill>
                <a:latin typeface="Calibri" pitchFamily="34" charset="0"/>
                <a:ea typeface="Calibri" pitchFamily="34" charset="-122"/>
                <a:cs typeface="Calibri" pitchFamily="34" charset="-120"/>
              </a:rPr>
              <a:t>SlideMaker.app</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8F1"/>
        </a:solidFill>
      </p:bgPr>
    </p:bg>
    <p:spTree>
      <p:nvGrpSpPr>
        <p:cNvPr id="1" name=""/>
        <p:cNvGrpSpPr/>
        <p:nvPr/>
      </p:nvGrpSpPr>
      <p:grpSpPr>
        <a:xfrm>
          <a:off x="0" y="0"/>
          <a:ext cx="0" cy="0"/>
          <a:chOff x="0" y="0"/>
          <a:chExt cx="0" cy="0"/>
        </a:xfrm>
      </p:grpSpPr>
      <p:sp>
        <p:nvSpPr>
          <p:cNvPr id="2" name="Text 0"/>
          <p:cNvSpPr/>
          <p:nvPr/>
        </p:nvSpPr>
        <p:spPr>
          <a:xfrm>
            <a:off x="1015975" y="507987"/>
            <a:ext cx="10159746" cy="761981"/>
          </a:xfrm>
          <a:prstGeom prst="rect">
            <a:avLst/>
          </a:prstGeom>
          <a:noFill/>
          <a:ln/>
        </p:spPr>
        <p:txBody>
          <a:bodyPr wrap="square" lIns="1016" tIns="1016" rIns="1016" bIns="1016" rtlCol="0" anchor="t"/>
          <a:lstStyle/>
          <a:p>
            <a:pPr algn="l" indent="0" marL="0">
              <a:lnSpc>
                <a:spcPct val="120000"/>
              </a:lnSpc>
              <a:buNone/>
            </a:pPr>
            <a:r>
              <a:rPr lang="en-US" sz="2700" b="1" dirty="0">
                <a:solidFill>
                  <a:srgbClr val="7C3AED"/>
                </a:solidFill>
                <a:latin typeface="Calibri" pitchFamily="34" charset="0"/>
                <a:ea typeface="Calibri" pitchFamily="34" charset="-122"/>
                <a:cs typeface="Calibri" pitchFamily="34" charset="-120"/>
              </a:rPr>
              <a:t>Introduction to AI in Education
</a:t>
            </a:r>
            <a:endParaRPr lang="en-US" sz="2700" dirty="0"/>
          </a:p>
        </p:txBody>
      </p:sp>
      <p:sp>
        <p:nvSpPr>
          <p:cNvPr id="3" name="Shape 1"/>
          <p:cNvSpPr/>
          <p:nvPr/>
        </p:nvSpPr>
        <p:spPr>
          <a:xfrm>
            <a:off x="1015975" y="1714457"/>
            <a:ext cx="406390" cy="406390"/>
          </a:xfrm>
          <a:prstGeom prst="ellipse">
            <a:avLst/>
          </a:prstGeom>
          <a:solidFill>
            <a:srgbClr val="E88C6F">
              <a:alpha val="90000"/>
            </a:srgbClr>
          </a:solidFill>
          <a:ln/>
        </p:spPr>
      </p:sp>
      <p:sp>
        <p:nvSpPr>
          <p:cNvPr id="4" name="Text 2"/>
          <p:cNvSpPr/>
          <p:nvPr/>
        </p:nvSpPr>
        <p:spPr>
          <a:xfrm>
            <a:off x="1676358" y="1663658"/>
            <a:ext cx="9499363" cy="380990"/>
          </a:xfrm>
          <a:prstGeom prst="rect">
            <a:avLst/>
          </a:prstGeom>
          <a:noFill/>
          <a:ln/>
        </p:spPr>
        <p:txBody>
          <a:bodyPr wrap="square" lIns="0" tIns="0" rIns="0" bIns="0" rtlCol="0" anchor="t"/>
          <a:lstStyle/>
          <a:p>
            <a:pPr algn="l" indent="0" marL="0">
              <a:lnSpc>
                <a:spcPct val="120000"/>
              </a:lnSpc>
              <a:buNone/>
            </a:pPr>
            <a:r>
              <a:rPr lang="en-US" sz="1300" b="1" dirty="0">
                <a:solidFill>
                  <a:srgbClr val="06B6D4"/>
                </a:solidFill>
                <a:latin typeface="Calibri" pitchFamily="34" charset="0"/>
                <a:ea typeface="Calibri" pitchFamily="34" charset="-122"/>
                <a:cs typeface="Calibri" pitchFamily="34" charset="-120"/>
              </a:rPr>
              <a:t>PERSONALIZED LEARNING EXPERIENCES
</a:t>
            </a:r>
            <a:endParaRPr lang="en-US" sz="1300" dirty="0"/>
          </a:p>
        </p:txBody>
      </p:sp>
      <p:sp>
        <p:nvSpPr>
          <p:cNvPr id="5" name="Text 3"/>
          <p:cNvSpPr/>
          <p:nvPr/>
        </p:nvSpPr>
        <p:spPr>
          <a:xfrm>
            <a:off x="1676358" y="2070048"/>
            <a:ext cx="9499363" cy="1137892"/>
          </a:xfrm>
          <a:prstGeom prst="rect">
            <a:avLst/>
          </a:prstGeom>
          <a:noFill/>
          <a:ln/>
        </p:spPr>
        <p:txBody>
          <a:bodyPr wrap="square" lIns="0" tIns="0" rIns="0" bIns="0" rtlCol="0" anchor="t"/>
          <a:lstStyle/>
          <a:p>
            <a:pPr algn="l" indent="0" marL="0">
              <a:lnSpc>
                <a:spcPct val="160000"/>
              </a:lnSpc>
              <a:buNone/>
            </a:pPr>
            <a:r>
              <a:rPr lang="en-US" sz="1300" dirty="0">
                <a:solidFill>
                  <a:srgbClr val="334155"/>
                </a:solidFill>
                <a:latin typeface="Calibri" pitchFamily="34" charset="0"/>
                <a:ea typeface="Calibri" pitchFamily="34" charset="-122"/>
                <a:cs typeface="Calibri" pitchFamily="34" charset="-120"/>
              </a:rPr>
              <a:t>AI tailors educational content to individual student needs, enhancing engagement. A study found that personalized learning can improve student performance by up to 30%.
</a:t>
            </a:r>
            <a:endParaRPr lang="en-US" sz="1300" dirty="0"/>
          </a:p>
        </p:txBody>
      </p:sp>
      <p:sp>
        <p:nvSpPr>
          <p:cNvPr id="6" name="Shape 4"/>
          <p:cNvSpPr/>
          <p:nvPr/>
        </p:nvSpPr>
        <p:spPr>
          <a:xfrm>
            <a:off x="1015975" y="2886003"/>
            <a:ext cx="406390" cy="406390"/>
          </a:xfrm>
          <a:prstGeom prst="ellipse">
            <a:avLst/>
          </a:prstGeom>
          <a:solidFill>
            <a:srgbClr val="E88C6F">
              <a:alpha val="90000"/>
            </a:srgbClr>
          </a:solidFill>
          <a:ln/>
        </p:spPr>
      </p:sp>
      <p:sp>
        <p:nvSpPr>
          <p:cNvPr id="7" name="Text 5"/>
          <p:cNvSpPr/>
          <p:nvPr/>
        </p:nvSpPr>
        <p:spPr>
          <a:xfrm>
            <a:off x="1676358" y="2835204"/>
            <a:ext cx="9499363" cy="380990"/>
          </a:xfrm>
          <a:prstGeom prst="rect">
            <a:avLst/>
          </a:prstGeom>
          <a:noFill/>
          <a:ln/>
        </p:spPr>
        <p:txBody>
          <a:bodyPr wrap="square" lIns="0" tIns="0" rIns="0" bIns="0" rtlCol="0" anchor="t"/>
          <a:lstStyle/>
          <a:p>
            <a:pPr algn="l" indent="0" marL="0">
              <a:lnSpc>
                <a:spcPct val="120000"/>
              </a:lnSpc>
              <a:buNone/>
            </a:pPr>
            <a:r>
              <a:rPr lang="en-US" sz="1300" b="1" dirty="0">
                <a:solidFill>
                  <a:srgbClr val="E88C6F"/>
                </a:solidFill>
                <a:latin typeface="Calibri" pitchFamily="34" charset="0"/>
                <a:ea typeface="Calibri" pitchFamily="34" charset="-122"/>
                <a:cs typeface="Calibri" pitchFamily="34" charset="-120"/>
              </a:rPr>
              <a:t>EFFICIENT ADMINISTRATIVE MANAGEMENT
</a:t>
            </a:r>
            <a:endParaRPr lang="en-US" sz="1300" dirty="0"/>
          </a:p>
        </p:txBody>
      </p:sp>
      <p:sp>
        <p:nvSpPr>
          <p:cNvPr id="8" name="Text 6"/>
          <p:cNvSpPr/>
          <p:nvPr/>
        </p:nvSpPr>
        <p:spPr>
          <a:xfrm>
            <a:off x="1676358" y="3241594"/>
            <a:ext cx="9499363" cy="1137892"/>
          </a:xfrm>
          <a:prstGeom prst="rect">
            <a:avLst/>
          </a:prstGeom>
          <a:noFill/>
          <a:ln/>
        </p:spPr>
        <p:txBody>
          <a:bodyPr wrap="square" lIns="0" tIns="0" rIns="0" bIns="0" rtlCol="0" anchor="t"/>
          <a:lstStyle/>
          <a:p>
            <a:pPr algn="l" indent="0" marL="0">
              <a:lnSpc>
                <a:spcPct val="160000"/>
              </a:lnSpc>
              <a:buNone/>
            </a:pPr>
            <a:r>
              <a:rPr lang="en-US" sz="1300" dirty="0">
                <a:solidFill>
                  <a:srgbClr val="334155"/>
                </a:solidFill>
                <a:latin typeface="Calibri" pitchFamily="34" charset="0"/>
                <a:ea typeface="Calibri" pitchFamily="34" charset="-122"/>
                <a:cs typeface="Calibri" pitchFamily="34" charset="-120"/>
              </a:rPr>
              <a:t>AI tailors educational content to individual student needs, enhancing engagement. A study found that personalized learning can improve student performance by up to 30%.
</a:t>
            </a:r>
            <a:endParaRPr lang="en-US" sz="1300" dirty="0"/>
          </a:p>
        </p:txBody>
      </p:sp>
      <p:sp>
        <p:nvSpPr>
          <p:cNvPr id="9" name="Shape 7"/>
          <p:cNvSpPr/>
          <p:nvPr/>
        </p:nvSpPr>
        <p:spPr>
          <a:xfrm>
            <a:off x="1015975" y="4057549"/>
            <a:ext cx="406390" cy="406390"/>
          </a:xfrm>
          <a:prstGeom prst="ellipse">
            <a:avLst/>
          </a:prstGeom>
          <a:solidFill>
            <a:srgbClr val="E88C6F">
              <a:alpha val="90000"/>
            </a:srgbClr>
          </a:solidFill>
          <a:ln/>
        </p:spPr>
      </p:sp>
      <p:sp>
        <p:nvSpPr>
          <p:cNvPr id="10" name="Text 8"/>
          <p:cNvSpPr/>
          <p:nvPr/>
        </p:nvSpPr>
        <p:spPr>
          <a:xfrm>
            <a:off x="1676358" y="4006750"/>
            <a:ext cx="9499363" cy="380990"/>
          </a:xfrm>
          <a:prstGeom prst="rect">
            <a:avLst/>
          </a:prstGeom>
          <a:noFill/>
          <a:ln/>
        </p:spPr>
        <p:txBody>
          <a:bodyPr wrap="square" lIns="0" tIns="0" rIns="0" bIns="0" rtlCol="0" anchor="t"/>
          <a:lstStyle/>
          <a:p>
            <a:pPr algn="l" indent="0" marL="0">
              <a:lnSpc>
                <a:spcPct val="120000"/>
              </a:lnSpc>
              <a:buNone/>
            </a:pPr>
            <a:r>
              <a:rPr lang="en-US" sz="1300" b="1" dirty="0">
                <a:solidFill>
                  <a:srgbClr val="8B5CF6"/>
                </a:solidFill>
                <a:latin typeface="Calibri" pitchFamily="34" charset="0"/>
                <a:ea typeface="Calibri" pitchFamily="34" charset="-122"/>
                <a:cs typeface="Calibri" pitchFamily="34" charset="-120"/>
              </a:rPr>
              <a:t>INSTANT FEEDBACK MECHANISMS
</a:t>
            </a:r>
            <a:endParaRPr lang="en-US" sz="1300" dirty="0"/>
          </a:p>
        </p:txBody>
      </p:sp>
      <p:sp>
        <p:nvSpPr>
          <p:cNvPr id="11" name="Text 9"/>
          <p:cNvSpPr/>
          <p:nvPr/>
        </p:nvSpPr>
        <p:spPr>
          <a:xfrm>
            <a:off x="1676358" y="4413140"/>
            <a:ext cx="9499363" cy="1137892"/>
          </a:xfrm>
          <a:prstGeom prst="rect">
            <a:avLst/>
          </a:prstGeom>
          <a:noFill/>
          <a:ln/>
        </p:spPr>
        <p:txBody>
          <a:bodyPr wrap="square" lIns="0" tIns="0" rIns="0" bIns="0" rtlCol="0" anchor="t"/>
          <a:lstStyle/>
          <a:p>
            <a:pPr algn="l" indent="0" marL="0">
              <a:lnSpc>
                <a:spcPct val="160000"/>
              </a:lnSpc>
              <a:buNone/>
            </a:pPr>
            <a:r>
              <a:rPr lang="en-US" sz="1300" dirty="0">
                <a:solidFill>
                  <a:srgbClr val="334155"/>
                </a:solidFill>
                <a:latin typeface="Calibri" pitchFamily="34" charset="0"/>
                <a:ea typeface="Calibri" pitchFamily="34" charset="-122"/>
                <a:cs typeface="Calibri" pitchFamily="34" charset="-120"/>
              </a:rPr>
              <a:t>AI provides real-time feedback on assignments, enabling students to learn from mistakes immediately. This can lead to a 20% increase in assignment completion rates.
</a:t>
            </a:r>
            <a:endParaRPr lang="en-US" sz="1300" dirty="0"/>
          </a:p>
        </p:txBody>
      </p:sp>
      <p:sp>
        <p:nvSpPr>
          <p:cNvPr id="12" name="Text 10"/>
          <p:cNvSpPr/>
          <p:nvPr/>
        </p:nvSpPr>
        <p:spPr>
          <a:xfrm>
            <a:off x="1676358" y="5178296"/>
            <a:ext cx="9499363" cy="380990"/>
          </a:xfrm>
          <a:prstGeom prst="rect">
            <a:avLst/>
          </a:prstGeom>
          <a:noFill/>
          <a:ln/>
        </p:spPr>
        <p:txBody>
          <a:bodyPr wrap="square" lIns="0" tIns="0" rIns="0" bIns="0" rtlCol="0" anchor="t"/>
          <a:lstStyle/>
          <a:p>
            <a:pPr algn="l" indent="0" marL="0">
              <a:lnSpc>
                <a:spcPct val="120000"/>
              </a:lnSpc>
              <a:buNone/>
            </a:pPr>
            <a:r>
              <a:rPr lang="en-US" sz="1300" b="1" dirty="0">
                <a:solidFill>
                  <a:srgbClr val="06B6D4"/>
                </a:solidFill>
                <a:latin typeface="Calibri" pitchFamily="34" charset="0"/>
                <a:ea typeface="Calibri" pitchFamily="34" charset="-122"/>
                <a:cs typeface="Calibri" pitchFamily="34" charset="-120"/>
              </a:rPr>
              <a:t>RESHAPING CURRICULUM DEVELOPMENT
</a:t>
            </a:r>
            <a:endParaRPr lang="en-US" sz="1300" dirty="0"/>
          </a:p>
        </p:txBody>
      </p:sp>
      <p:sp>
        <p:nvSpPr>
          <p:cNvPr id="13" name="Text 11"/>
          <p:cNvSpPr/>
          <p:nvPr/>
        </p:nvSpPr>
        <p:spPr>
          <a:xfrm>
            <a:off x="1676358" y="5584685"/>
            <a:ext cx="9499363" cy="1137892"/>
          </a:xfrm>
          <a:prstGeom prst="rect">
            <a:avLst/>
          </a:prstGeom>
          <a:noFill/>
          <a:ln/>
        </p:spPr>
        <p:txBody>
          <a:bodyPr wrap="square" lIns="0" tIns="0" rIns="0" bIns="0" rtlCol="0" anchor="t"/>
          <a:lstStyle/>
          <a:p>
            <a:pPr algn="l" indent="0" marL="0">
              <a:lnSpc>
                <a:spcPct val="160000"/>
              </a:lnSpc>
              <a:buNone/>
            </a:pPr>
            <a:r>
              <a:rPr lang="en-US" sz="1300" dirty="0">
                <a:solidFill>
                  <a:srgbClr val="334155"/>
                </a:solidFill>
                <a:latin typeface="Calibri" pitchFamily="34" charset="0"/>
                <a:ea typeface="Calibri" pitchFamily="34" charset="-122"/>
                <a:cs typeface="Calibri" pitchFamily="34" charset="-120"/>
              </a:rPr>
              <a:t>AI provides real-time feedback on assignments, enabling students to learn from mistakes immediately. This can lead to a 20% increase in assignment completion rates.
</a:t>
            </a:r>
            <a:endParaRPr lang="en-US" sz="1300" dirty="0"/>
          </a:p>
        </p:txBody>
      </p:sp>
      <p:pic>
        <p:nvPicPr>
          <p:cNvPr id="14" name="Image 0" descr="http://127.0.0.1:3000/slidemaker_favicon.ico">    </p:cNvPr>
          <p:cNvPicPr>
            <a:picLocks noChangeAspect="1"/>
          </p:cNvPicPr>
          <p:nvPr/>
        </p:nvPicPr>
        <p:blipFill>
          <a:blip r:embed="rId1"/>
          <a:srcRect l="0" r="0" t="0" b="0"/>
          <a:stretch/>
        </p:blipFill>
        <p:spPr>
          <a:xfrm>
            <a:off x="10477238" y="6235544"/>
            <a:ext cx="139697" cy="139697"/>
          </a:xfrm>
          <a:prstGeom prst="rect">
            <a:avLst/>
          </a:prstGeom>
        </p:spPr>
      </p:pic>
      <p:sp>
        <p:nvSpPr>
          <p:cNvPr id="15" name="Text 12"/>
          <p:cNvSpPr/>
          <p:nvPr/>
        </p:nvSpPr>
        <p:spPr>
          <a:xfrm>
            <a:off x="10667733" y="6222844"/>
            <a:ext cx="1079473" cy="380990"/>
          </a:xfrm>
          <a:prstGeom prst="rect">
            <a:avLst/>
          </a:prstGeom>
          <a:noFill/>
          <a:ln/>
        </p:spPr>
        <p:txBody>
          <a:bodyPr wrap="square" lIns="1016" tIns="1016" rIns="1016" bIns="1016" rtlCol="0" anchor="t"/>
          <a:lstStyle/>
          <a:p>
            <a:pPr algn="l" indent="0" marL="0">
              <a:lnSpc>
                <a:spcPct val="120000"/>
              </a:lnSpc>
              <a:buNone/>
            </a:pPr>
            <a:r>
              <a:rPr lang="en-US" sz="900" dirty="0">
                <a:solidFill>
                  <a:srgbClr val="333333"/>
                </a:solidFill>
                <a:latin typeface="Calibri" pitchFamily="34" charset="0"/>
                <a:ea typeface="Calibri" pitchFamily="34" charset="-122"/>
                <a:cs typeface="Calibri" pitchFamily="34" charset="-120"/>
              </a:rPr>
              <a:t>SlideMaker.app</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8F1"/>
        </a:solidFill>
      </p:bgPr>
    </p:bg>
    <p:spTree>
      <p:nvGrpSpPr>
        <p:cNvPr id="1" name=""/>
        <p:cNvGrpSpPr/>
        <p:nvPr/>
      </p:nvGrpSpPr>
      <p:grpSpPr>
        <a:xfrm>
          <a:off x="0" y="0"/>
          <a:ext cx="0" cy="0"/>
          <a:chOff x="0" y="0"/>
          <a:chExt cx="0" cy="0"/>
        </a:xfrm>
      </p:grpSpPr>
      <p:sp>
        <p:nvSpPr>
          <p:cNvPr id="2" name="Text 0"/>
          <p:cNvSpPr/>
          <p:nvPr/>
        </p:nvSpPr>
        <p:spPr>
          <a:xfrm>
            <a:off x="1015975" y="507987"/>
            <a:ext cx="10159746" cy="761981"/>
          </a:xfrm>
          <a:prstGeom prst="rect">
            <a:avLst/>
          </a:prstGeom>
          <a:noFill/>
          <a:ln/>
        </p:spPr>
        <p:txBody>
          <a:bodyPr wrap="square" lIns="1016" tIns="1016" rIns="1016" bIns="1016" rtlCol="0" anchor="t"/>
          <a:lstStyle/>
          <a:p>
            <a:pPr algn="l" indent="0" marL="0">
              <a:lnSpc>
                <a:spcPct val="120000"/>
              </a:lnSpc>
              <a:buNone/>
            </a:pPr>
            <a:r>
              <a:rPr lang="en-US" sz="2700" b="1" dirty="0">
                <a:solidFill>
                  <a:srgbClr val="7C3AED"/>
                </a:solidFill>
                <a:latin typeface="Calibri" pitchFamily="34" charset="0"/>
                <a:ea typeface="Calibri" pitchFamily="34" charset="-122"/>
                <a:cs typeface="Calibri" pitchFamily="34" charset="-120"/>
              </a:rPr>
              <a:t>Opportunities Presented by AI
</a:t>
            </a:r>
            <a:endParaRPr lang="en-US" sz="2700" dirty="0"/>
          </a:p>
        </p:txBody>
      </p:sp>
      <p:sp>
        <p:nvSpPr>
          <p:cNvPr id="3" name="Shape 1"/>
          <p:cNvSpPr/>
          <p:nvPr/>
        </p:nvSpPr>
        <p:spPr>
          <a:xfrm>
            <a:off x="1015975" y="1600160"/>
            <a:ext cx="3098723" cy="3543340"/>
          </a:xfrm>
          <a:prstGeom prst="rect">
            <a:avLst/>
          </a:prstGeom>
          <a:noFill/>
          <a:ln/>
        </p:spPr>
      </p:sp>
      <p:sp>
        <p:nvSpPr>
          <p:cNvPr id="4" name="Text 2"/>
          <p:cNvSpPr/>
          <p:nvPr/>
        </p:nvSpPr>
        <p:spPr>
          <a:xfrm>
            <a:off x="3403515" y="1752556"/>
            <a:ext cx="609585" cy="444489"/>
          </a:xfrm>
          <a:prstGeom prst="rect">
            <a:avLst/>
          </a:prstGeom>
          <a:noFill/>
          <a:ln/>
        </p:spPr>
        <p:txBody>
          <a:bodyPr wrap="square" lIns="1016" tIns="1016" rIns="1016" bIns="1016" rtlCol="0" anchor="t"/>
          <a:lstStyle/>
          <a:p>
            <a:pPr algn="r" indent="0" marL="0">
              <a:lnSpc>
                <a:spcPct val="100000"/>
              </a:lnSpc>
              <a:buNone/>
            </a:pPr>
            <a:r>
              <a:rPr lang="en-US" sz="1300" dirty="0">
                <a:solidFill>
                  <a:srgbClr val="E88C6F"/>
                </a:solidFill>
                <a:latin typeface="Calibri" pitchFamily="34" charset="0"/>
                <a:ea typeface="Calibri" pitchFamily="34" charset="-122"/>
                <a:cs typeface="Calibri" pitchFamily="34" charset="-120"/>
              </a:rPr>
              <a:t>1
</a:t>
            </a:r>
            <a:endParaRPr lang="en-US" sz="1300" dirty="0"/>
          </a:p>
        </p:txBody>
      </p:sp>
      <p:sp>
        <p:nvSpPr>
          <p:cNvPr id="5" name="Text 3"/>
          <p:cNvSpPr/>
          <p:nvPr/>
        </p:nvSpPr>
        <p:spPr>
          <a:xfrm>
            <a:off x="1320767" y="2425639"/>
            <a:ext cx="2489138" cy="1015975"/>
          </a:xfrm>
          <a:prstGeom prst="rect">
            <a:avLst/>
          </a:prstGeom>
          <a:noFill/>
          <a:ln/>
        </p:spPr>
        <p:txBody>
          <a:bodyPr wrap="square" lIns="1016" tIns="1016" rIns="1016" bIns="1016" rtlCol="0" anchor="t"/>
          <a:lstStyle/>
          <a:p>
            <a:pPr algn="l" indent="0" marL="0">
              <a:lnSpc>
                <a:spcPct val="120000"/>
              </a:lnSpc>
              <a:buNone/>
            </a:pPr>
            <a:r>
              <a:rPr lang="en-US" sz="1300" b="1" dirty="0">
                <a:solidFill>
                  <a:srgbClr val="0F172A"/>
                </a:solidFill>
                <a:latin typeface="Calibri" pitchFamily="34" charset="0"/>
                <a:ea typeface="Calibri" pitchFamily="34" charset="-122"/>
                <a:cs typeface="Calibri" pitchFamily="34" charset="-120"/>
              </a:rPr>
              <a:t>Enhanced Engagement
</a:t>
            </a:r>
            <a:endParaRPr lang="en-US" sz="1300" dirty="0"/>
          </a:p>
        </p:txBody>
      </p:sp>
      <p:sp>
        <p:nvSpPr>
          <p:cNvPr id="6" name="Text 4"/>
          <p:cNvSpPr/>
          <p:nvPr/>
        </p:nvSpPr>
        <p:spPr>
          <a:xfrm>
            <a:off x="1320767" y="3378116"/>
            <a:ext cx="2489138" cy="2245304"/>
          </a:xfrm>
          <a:prstGeom prst="rect">
            <a:avLst/>
          </a:prstGeom>
          <a:noFill/>
          <a:ln/>
        </p:spPr>
        <p:txBody>
          <a:bodyPr wrap="square" lIns="1016" tIns="1016" rIns="1016" bIns="1016" rtlCol="0" anchor="t"/>
          <a:lstStyle/>
          <a:p>
            <a:pPr algn="l" indent="0" marL="0">
              <a:lnSpc>
                <a:spcPct val="160000"/>
              </a:lnSpc>
              <a:buNone/>
            </a:pPr>
            <a:r>
              <a:rPr lang="en-US" sz="1300" dirty="0">
                <a:solidFill>
                  <a:srgbClr val="334155"/>
                </a:solidFill>
                <a:latin typeface="Calibri" pitchFamily="34" charset="0"/>
                <a:ea typeface="Calibri" pitchFamily="34" charset="-122"/>
                <a:cs typeface="Calibri" pitchFamily="34" charset="-120"/>
              </a:rPr>
              <a:t>AI-driven tools like interactive simulations and gamified learning platforms can increase student engagement by up to 30%, making lessons more dynamic and enjoyable.
</a:t>
            </a:r>
            <a:endParaRPr lang="en-US" sz="1300" dirty="0"/>
          </a:p>
        </p:txBody>
      </p:sp>
      <p:sp>
        <p:nvSpPr>
          <p:cNvPr id="7" name="Shape 5"/>
          <p:cNvSpPr/>
          <p:nvPr/>
        </p:nvSpPr>
        <p:spPr>
          <a:xfrm>
            <a:off x="4533787" y="1600160"/>
            <a:ext cx="3098723" cy="3543340"/>
          </a:xfrm>
          <a:prstGeom prst="rect">
            <a:avLst/>
          </a:prstGeom>
          <a:noFill/>
          <a:ln/>
        </p:spPr>
      </p:sp>
      <p:sp>
        <p:nvSpPr>
          <p:cNvPr id="8" name="Text 6"/>
          <p:cNvSpPr/>
          <p:nvPr/>
        </p:nvSpPr>
        <p:spPr>
          <a:xfrm>
            <a:off x="6921327" y="1752556"/>
            <a:ext cx="609585" cy="444489"/>
          </a:xfrm>
          <a:prstGeom prst="rect">
            <a:avLst/>
          </a:prstGeom>
          <a:noFill/>
          <a:ln/>
        </p:spPr>
        <p:txBody>
          <a:bodyPr wrap="square" lIns="1016" tIns="1016" rIns="1016" bIns="1016" rtlCol="0" anchor="t"/>
          <a:lstStyle/>
          <a:p>
            <a:pPr algn="r" indent="0" marL="0">
              <a:lnSpc>
                <a:spcPct val="100000"/>
              </a:lnSpc>
              <a:buNone/>
            </a:pPr>
            <a:r>
              <a:rPr lang="en-US" sz="1300" dirty="0">
                <a:solidFill>
                  <a:srgbClr val="E88C6F"/>
                </a:solidFill>
                <a:latin typeface="Calibri" pitchFamily="34" charset="0"/>
                <a:ea typeface="Calibri" pitchFamily="34" charset="-122"/>
                <a:cs typeface="Calibri" pitchFamily="34" charset="-120"/>
              </a:rPr>
              <a:t>2
</a:t>
            </a:r>
            <a:endParaRPr lang="en-US" sz="1300" dirty="0"/>
          </a:p>
        </p:txBody>
      </p:sp>
      <p:sp>
        <p:nvSpPr>
          <p:cNvPr id="9" name="Text 7"/>
          <p:cNvSpPr/>
          <p:nvPr/>
        </p:nvSpPr>
        <p:spPr>
          <a:xfrm>
            <a:off x="4838579" y="2425639"/>
            <a:ext cx="2489138" cy="1015975"/>
          </a:xfrm>
          <a:prstGeom prst="rect">
            <a:avLst/>
          </a:prstGeom>
          <a:noFill/>
          <a:ln/>
        </p:spPr>
        <p:txBody>
          <a:bodyPr wrap="square" lIns="1016" tIns="1016" rIns="1016" bIns="1016" rtlCol="0" anchor="t"/>
          <a:lstStyle/>
          <a:p>
            <a:pPr algn="l" indent="0" marL="0">
              <a:lnSpc>
                <a:spcPct val="120000"/>
              </a:lnSpc>
              <a:buNone/>
            </a:pPr>
            <a:r>
              <a:rPr lang="en-US" sz="1300" b="1" dirty="0">
                <a:solidFill>
                  <a:srgbClr val="0F172A"/>
                </a:solidFill>
                <a:latin typeface="Calibri" pitchFamily="34" charset="0"/>
                <a:ea typeface="Calibri" pitchFamily="34" charset="-122"/>
                <a:cs typeface="Calibri" pitchFamily="34" charset="-120"/>
              </a:rPr>
              <a:t>Support for Diverse Learning
</a:t>
            </a:r>
            <a:endParaRPr lang="en-US" sz="1300" dirty="0"/>
          </a:p>
        </p:txBody>
      </p:sp>
      <p:sp>
        <p:nvSpPr>
          <p:cNvPr id="10" name="Text 8"/>
          <p:cNvSpPr/>
          <p:nvPr/>
        </p:nvSpPr>
        <p:spPr>
          <a:xfrm>
            <a:off x="4838579" y="3378116"/>
            <a:ext cx="2489138" cy="2245304"/>
          </a:xfrm>
          <a:prstGeom prst="rect">
            <a:avLst/>
          </a:prstGeom>
          <a:noFill/>
          <a:ln/>
        </p:spPr>
        <p:txBody>
          <a:bodyPr wrap="square" lIns="1016" tIns="1016" rIns="1016" bIns="1016" rtlCol="0" anchor="t"/>
          <a:lstStyle/>
          <a:p>
            <a:pPr algn="l" indent="0" marL="0">
              <a:lnSpc>
                <a:spcPct val="160000"/>
              </a:lnSpc>
              <a:buNone/>
            </a:pPr>
            <a:r>
              <a:rPr lang="en-US" sz="1300" dirty="0">
                <a:solidFill>
                  <a:srgbClr val="334155"/>
                </a:solidFill>
                <a:latin typeface="Calibri" pitchFamily="34" charset="0"/>
                <a:ea typeface="Calibri" pitchFamily="34" charset="-122"/>
                <a:cs typeface="Calibri" pitchFamily="34" charset="-120"/>
              </a:rPr>
              <a:t>AI can personalize learning experiences by adapting content to various learning styles, improving comprehension and retention for 80% of students with different needs.
</a:t>
            </a:r>
            <a:endParaRPr lang="en-US" sz="1300" dirty="0"/>
          </a:p>
        </p:txBody>
      </p:sp>
      <p:sp>
        <p:nvSpPr>
          <p:cNvPr id="11" name="Shape 9"/>
          <p:cNvSpPr/>
          <p:nvPr/>
        </p:nvSpPr>
        <p:spPr>
          <a:xfrm>
            <a:off x="8051599" y="1600160"/>
            <a:ext cx="1092401" cy="3543340"/>
          </a:xfrm>
          <a:prstGeom prst="rect">
            <a:avLst/>
          </a:prstGeom>
          <a:noFill/>
          <a:ln/>
        </p:spPr>
      </p:sp>
      <p:sp>
        <p:nvSpPr>
          <p:cNvPr id="12" name="Text 10"/>
          <p:cNvSpPr/>
          <p:nvPr/>
        </p:nvSpPr>
        <p:spPr>
          <a:xfrm>
            <a:off x="10439139" y="1752556"/>
            <a:ext cx="609585" cy="444489"/>
          </a:xfrm>
          <a:prstGeom prst="rect">
            <a:avLst/>
          </a:prstGeom>
          <a:noFill/>
          <a:ln/>
        </p:spPr>
        <p:txBody>
          <a:bodyPr wrap="square" lIns="1016" tIns="1016" rIns="1016" bIns="1016" rtlCol="0" anchor="t"/>
          <a:lstStyle/>
          <a:p>
            <a:pPr algn="r" indent="0" marL="0">
              <a:lnSpc>
                <a:spcPct val="100000"/>
              </a:lnSpc>
              <a:buNone/>
            </a:pPr>
            <a:r>
              <a:rPr lang="en-US" sz="1300" dirty="0">
                <a:solidFill>
                  <a:srgbClr val="E88C6F"/>
                </a:solidFill>
                <a:latin typeface="Calibri" pitchFamily="34" charset="0"/>
                <a:ea typeface="Calibri" pitchFamily="34" charset="-122"/>
                <a:cs typeface="Calibri" pitchFamily="34" charset="-120"/>
              </a:rPr>
              <a:t>3
</a:t>
            </a:r>
            <a:endParaRPr lang="en-US" sz="1300" dirty="0"/>
          </a:p>
        </p:txBody>
      </p:sp>
      <p:sp>
        <p:nvSpPr>
          <p:cNvPr id="13" name="Text 11"/>
          <p:cNvSpPr/>
          <p:nvPr/>
        </p:nvSpPr>
        <p:spPr>
          <a:xfrm>
            <a:off x="8356391" y="2425639"/>
            <a:ext cx="2489138" cy="1015975"/>
          </a:xfrm>
          <a:prstGeom prst="rect">
            <a:avLst/>
          </a:prstGeom>
          <a:noFill/>
          <a:ln/>
        </p:spPr>
        <p:txBody>
          <a:bodyPr wrap="square" lIns="1016" tIns="1016" rIns="1016" bIns="1016" rtlCol="0" anchor="t"/>
          <a:lstStyle/>
          <a:p>
            <a:pPr algn="l" indent="0" marL="0">
              <a:lnSpc>
                <a:spcPct val="120000"/>
              </a:lnSpc>
              <a:buNone/>
            </a:pPr>
            <a:r>
              <a:rPr lang="en-US" sz="1300" b="1" dirty="0">
                <a:solidFill>
                  <a:srgbClr val="0F172A"/>
                </a:solidFill>
                <a:latin typeface="Calibri" pitchFamily="34" charset="0"/>
                <a:ea typeface="Calibri" pitchFamily="34" charset="-122"/>
                <a:cs typeface="Calibri" pitchFamily="34" charset="-120"/>
              </a:rPr>
              <a:t>Access to Resources
</a:t>
            </a:r>
            <a:endParaRPr lang="en-US" sz="1300" dirty="0"/>
          </a:p>
        </p:txBody>
      </p:sp>
      <p:sp>
        <p:nvSpPr>
          <p:cNvPr id="14" name="Text 12"/>
          <p:cNvSpPr/>
          <p:nvPr/>
        </p:nvSpPr>
        <p:spPr>
          <a:xfrm>
            <a:off x="8356391" y="3378116"/>
            <a:ext cx="2489138" cy="2245304"/>
          </a:xfrm>
          <a:prstGeom prst="rect">
            <a:avLst/>
          </a:prstGeom>
          <a:noFill/>
          <a:ln/>
        </p:spPr>
        <p:txBody>
          <a:bodyPr wrap="square" lIns="1016" tIns="1016" rIns="1016" bIns="1016" rtlCol="0" anchor="t"/>
          <a:lstStyle/>
          <a:p>
            <a:pPr algn="l" indent="0" marL="0">
              <a:lnSpc>
                <a:spcPct val="160000"/>
              </a:lnSpc>
              <a:buNone/>
            </a:pPr>
            <a:r>
              <a:rPr lang="en-US" sz="1300" dirty="0">
                <a:solidFill>
                  <a:srgbClr val="334155"/>
                </a:solidFill>
                <a:latin typeface="Calibri" pitchFamily="34" charset="0"/>
                <a:ea typeface="Calibri" pitchFamily="34" charset="-122"/>
                <a:cs typeface="Calibri" pitchFamily="34" charset="-120"/>
              </a:rPr>
              <a:t>AI-driven tools like interactive simulations and gamified learning platforms can increase student engagement by up to 30%, making lessons more dynamic and enjoyable.
</a:t>
            </a:r>
            <a:endParaRPr lang="en-US" sz="1300" dirty="0"/>
          </a:p>
        </p:txBody>
      </p:sp>
      <p:pic>
        <p:nvPicPr>
          <p:cNvPr id="15" name="Image 0" descr="http://127.0.0.1:3000/slidemaker_favicon.ico">    </p:cNvPr>
          <p:cNvPicPr>
            <a:picLocks noChangeAspect="1"/>
          </p:cNvPicPr>
          <p:nvPr/>
        </p:nvPicPr>
        <p:blipFill>
          <a:blip r:embed="rId1"/>
          <a:srcRect l="0" r="0" t="0" b="0"/>
          <a:stretch/>
        </p:blipFill>
        <p:spPr>
          <a:xfrm>
            <a:off x="10477238" y="6235544"/>
            <a:ext cx="139697" cy="139697"/>
          </a:xfrm>
          <a:prstGeom prst="rect">
            <a:avLst/>
          </a:prstGeom>
        </p:spPr>
      </p:pic>
      <p:sp>
        <p:nvSpPr>
          <p:cNvPr id="16" name="Text 13"/>
          <p:cNvSpPr/>
          <p:nvPr/>
        </p:nvSpPr>
        <p:spPr>
          <a:xfrm>
            <a:off x="10667733" y="6222844"/>
            <a:ext cx="1079473" cy="380990"/>
          </a:xfrm>
          <a:prstGeom prst="rect">
            <a:avLst/>
          </a:prstGeom>
          <a:noFill/>
          <a:ln/>
        </p:spPr>
        <p:txBody>
          <a:bodyPr wrap="square" lIns="1016" tIns="1016" rIns="1016" bIns="1016" rtlCol="0" anchor="t"/>
          <a:lstStyle/>
          <a:p>
            <a:pPr algn="l" indent="0" marL="0">
              <a:lnSpc>
                <a:spcPct val="120000"/>
              </a:lnSpc>
              <a:buNone/>
            </a:pPr>
            <a:r>
              <a:rPr lang="en-US" sz="900" dirty="0">
                <a:solidFill>
                  <a:srgbClr val="333333"/>
                </a:solidFill>
                <a:latin typeface="Calibri" pitchFamily="34" charset="0"/>
                <a:ea typeface="Calibri" pitchFamily="34" charset="-122"/>
                <a:cs typeface="Calibri" pitchFamily="34" charset="-120"/>
              </a:rPr>
              <a:t>SlideMaker.app</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8F1"/>
        </a:solidFill>
      </p:bgPr>
    </p:bg>
    <p:spTree>
      <p:nvGrpSpPr>
        <p:cNvPr id="1" name=""/>
        <p:cNvGrpSpPr/>
        <p:nvPr/>
      </p:nvGrpSpPr>
      <p:grpSpPr>
        <a:xfrm>
          <a:off x="0" y="0"/>
          <a:ext cx="0" cy="0"/>
          <a:chOff x="0" y="0"/>
          <a:chExt cx="0" cy="0"/>
        </a:xfrm>
      </p:grpSpPr>
      <p:sp>
        <p:nvSpPr>
          <p:cNvPr id="2" name="Text 0"/>
          <p:cNvSpPr/>
          <p:nvPr/>
        </p:nvSpPr>
        <p:spPr>
          <a:xfrm>
            <a:off x="1015975" y="761981"/>
            <a:ext cx="10159746" cy="609585"/>
          </a:xfrm>
          <a:prstGeom prst="rect">
            <a:avLst/>
          </a:prstGeom>
          <a:noFill/>
          <a:ln/>
        </p:spPr>
        <p:txBody>
          <a:bodyPr wrap="square" lIns="1016" tIns="1016" rIns="1016" bIns="1016" rtlCol="0" anchor="t"/>
          <a:lstStyle/>
          <a:p>
            <a:pPr algn="l" indent="0" marL="0">
              <a:lnSpc>
                <a:spcPct val="120000"/>
              </a:lnSpc>
              <a:buNone/>
            </a:pPr>
            <a:r>
              <a:rPr lang="en-US" sz="2700" b="1" dirty="0">
                <a:solidFill>
                  <a:srgbClr val="7C3AED"/>
                </a:solidFill>
                <a:latin typeface="Calibri" pitchFamily="34" charset="0"/>
                <a:ea typeface="Calibri" pitchFamily="34" charset="-122"/>
                <a:cs typeface="Calibri" pitchFamily="34" charset="-120"/>
              </a:rPr>
              <a:t>AI Adoption Rates in Education
</a:t>
            </a:r>
            <a:endParaRPr lang="en-US" sz="2700" dirty="0"/>
          </a:p>
        </p:txBody>
      </p:sp>
      <p:graphicFrame>
        <p:nvGraphicFramePr>
          <p:cNvPr id="3" name="Chart 0" descr=""/>
          <p:cNvGraphicFramePr/>
          <p:nvPr/>
        </p:nvGraphicFramePr>
        <p:xfrm>
          <a:off x="1015975" y="1727157"/>
          <a:ext cx="10159746" cy="4114697"/>
        </p:xfrm>
        <a:graphic xmlns:a="http://schemas.openxmlformats.org/drawingml/2006/main">
          <a:graphicData uri="http://schemas.openxmlformats.org/drawingml/2006/chart">
            <c:chart xmlns:c="http://schemas.openxmlformats.org/drawingml/2006/chart" r:id="rId1"/>
          </a:graphicData>
        </a:graphic>
      </p:graphicFrame>
      <p:pic>
        <p:nvPicPr>
          <p:cNvPr id="4" name="Image 0" descr="http://127.0.0.1:3000/slidemaker_favicon.ico">    </p:cNvPr>
          <p:cNvPicPr>
            <a:picLocks noChangeAspect="1"/>
          </p:cNvPicPr>
          <p:nvPr/>
        </p:nvPicPr>
        <p:blipFill>
          <a:blip r:embed="rId2"/>
          <a:srcRect l="0" r="0" t="0" b="0"/>
          <a:stretch/>
        </p:blipFill>
        <p:spPr>
          <a:xfrm>
            <a:off x="10477238" y="6235544"/>
            <a:ext cx="139697" cy="139697"/>
          </a:xfrm>
          <a:prstGeom prst="rect">
            <a:avLst/>
          </a:prstGeom>
        </p:spPr>
      </p:pic>
      <p:sp>
        <p:nvSpPr>
          <p:cNvPr id="5" name="Text 1"/>
          <p:cNvSpPr/>
          <p:nvPr/>
        </p:nvSpPr>
        <p:spPr>
          <a:xfrm>
            <a:off x="10667733" y="6222844"/>
            <a:ext cx="1079473" cy="380990"/>
          </a:xfrm>
          <a:prstGeom prst="rect">
            <a:avLst/>
          </a:prstGeom>
          <a:noFill/>
          <a:ln/>
        </p:spPr>
        <p:txBody>
          <a:bodyPr wrap="square" lIns="1016" tIns="1016" rIns="1016" bIns="1016" rtlCol="0" anchor="t"/>
          <a:lstStyle/>
          <a:p>
            <a:pPr algn="l" indent="0" marL="0">
              <a:lnSpc>
                <a:spcPct val="120000"/>
              </a:lnSpc>
              <a:buNone/>
            </a:pPr>
            <a:r>
              <a:rPr lang="en-US" sz="900" dirty="0">
                <a:solidFill>
                  <a:srgbClr val="333333"/>
                </a:solidFill>
                <a:latin typeface="Calibri" pitchFamily="34" charset="0"/>
                <a:ea typeface="Calibri" pitchFamily="34" charset="-122"/>
                <a:cs typeface="Calibri" pitchFamily="34" charset="-120"/>
              </a:rPr>
              <a:t>SlideMaker.app</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8F1"/>
        </a:solidFill>
      </p:bgPr>
    </p:bg>
    <p:spTree>
      <p:nvGrpSpPr>
        <p:cNvPr id="1" name=""/>
        <p:cNvGrpSpPr/>
        <p:nvPr/>
      </p:nvGrpSpPr>
      <p:grpSpPr>
        <a:xfrm>
          <a:off x="0" y="0"/>
          <a:ext cx="0" cy="0"/>
          <a:chOff x="0" y="0"/>
          <a:chExt cx="0" cy="0"/>
        </a:xfrm>
      </p:grpSpPr>
      <p:sp>
        <p:nvSpPr>
          <p:cNvPr id="2" name="Text 0"/>
          <p:cNvSpPr/>
          <p:nvPr/>
        </p:nvSpPr>
        <p:spPr>
          <a:xfrm>
            <a:off x="1015975" y="507987"/>
            <a:ext cx="10159746" cy="761981"/>
          </a:xfrm>
          <a:prstGeom prst="rect">
            <a:avLst/>
          </a:prstGeom>
          <a:noFill/>
          <a:ln/>
        </p:spPr>
        <p:txBody>
          <a:bodyPr wrap="square" lIns="1016" tIns="1016" rIns="1016" bIns="1016" rtlCol="0" anchor="t"/>
          <a:lstStyle/>
          <a:p>
            <a:pPr algn="l" indent="0" marL="0">
              <a:lnSpc>
                <a:spcPct val="120000"/>
              </a:lnSpc>
              <a:buNone/>
            </a:pPr>
            <a:r>
              <a:rPr lang="en-US" sz="2700" b="1" dirty="0">
                <a:solidFill>
                  <a:srgbClr val="7C3AED"/>
                </a:solidFill>
                <a:latin typeface="Calibri" pitchFamily="34" charset="0"/>
                <a:ea typeface="Calibri" pitchFamily="34" charset="-122"/>
                <a:cs typeface="Calibri" pitchFamily="34" charset="-120"/>
              </a:rPr>
              <a:t>Risks of AI in Education
</a:t>
            </a:r>
            <a:endParaRPr lang="en-US" sz="2700" dirty="0"/>
          </a:p>
        </p:txBody>
      </p:sp>
      <p:pic>
        <p:nvPicPr>
          <p:cNvPr id="3" name="Image 0" descr="preencoded.png">    </p:cNvPr>
          <p:cNvPicPr>
            <a:picLocks noChangeAspect="1"/>
          </p:cNvPicPr>
          <p:nvPr/>
        </p:nvPicPr>
        <p:blipFill>
          <a:blip r:embed="rId1"/>
          <a:stretch>
            <a:fillRect/>
          </a:stretch>
        </p:blipFill>
        <p:spPr>
          <a:xfrm>
            <a:off x="1015975" y="1714457"/>
            <a:ext cx="571486" cy="444489"/>
          </a:xfrm>
          <a:prstGeom prst="rect">
            <a:avLst/>
          </a:prstGeom>
        </p:spPr>
      </p:pic>
      <p:sp>
        <p:nvSpPr>
          <p:cNvPr id="4" name="Text 1"/>
          <p:cNvSpPr/>
          <p:nvPr/>
        </p:nvSpPr>
        <p:spPr>
          <a:xfrm>
            <a:off x="1841454" y="1663658"/>
            <a:ext cx="9334267" cy="380990"/>
          </a:xfrm>
          <a:prstGeom prst="rect">
            <a:avLst/>
          </a:prstGeom>
          <a:noFill/>
          <a:ln/>
        </p:spPr>
        <p:txBody>
          <a:bodyPr wrap="square" lIns="0" tIns="0" rIns="0" bIns="0" rtlCol="0" anchor="t"/>
          <a:lstStyle/>
          <a:p>
            <a:pPr algn="l" indent="0" marL="0">
              <a:lnSpc>
                <a:spcPct val="120000"/>
              </a:lnSpc>
              <a:buNone/>
            </a:pPr>
            <a:r>
              <a:rPr lang="en-US" sz="1300" b="1" dirty="0">
                <a:solidFill>
                  <a:srgbClr val="06B6D4"/>
                </a:solidFill>
                <a:latin typeface="Calibri" pitchFamily="34" charset="0"/>
                <a:ea typeface="Calibri" pitchFamily="34" charset="-122"/>
                <a:cs typeface="Calibri" pitchFamily="34" charset="-120"/>
              </a:rPr>
              <a:t>DATA PRIVACY CONCERNS
</a:t>
            </a:r>
            <a:endParaRPr lang="en-US" sz="1300" dirty="0"/>
          </a:p>
        </p:txBody>
      </p:sp>
      <p:sp>
        <p:nvSpPr>
          <p:cNvPr id="5" name="Text 2"/>
          <p:cNvSpPr/>
          <p:nvPr/>
        </p:nvSpPr>
        <p:spPr>
          <a:xfrm>
            <a:off x="1841454" y="2070048"/>
            <a:ext cx="9334267" cy="1137892"/>
          </a:xfrm>
          <a:prstGeom prst="rect">
            <a:avLst/>
          </a:prstGeom>
          <a:noFill/>
          <a:ln/>
        </p:spPr>
        <p:txBody>
          <a:bodyPr wrap="square" lIns="0" tIns="0" rIns="0" bIns="0" rtlCol="0" anchor="t"/>
          <a:lstStyle/>
          <a:p>
            <a:pPr algn="l" indent="0" marL="0">
              <a:lnSpc>
                <a:spcPct val="160000"/>
              </a:lnSpc>
              <a:buNone/>
            </a:pPr>
            <a:r>
              <a:rPr lang="en-US" sz="1300" dirty="0">
                <a:solidFill>
                  <a:srgbClr val="334155"/>
                </a:solidFill>
                <a:latin typeface="Calibri" pitchFamily="34" charset="0"/>
                <a:ea typeface="Calibri" pitchFamily="34" charset="-122"/>
                <a:cs typeface="Calibri" pitchFamily="34" charset="-120"/>
              </a:rPr>
              <a:t>AI systems often require extensive student data, raising concerns about privacy breaches. In 2022, 30% of schools reported data leaks affecting student information.
</a:t>
            </a:r>
            <a:endParaRPr lang="en-US" sz="1300" dirty="0"/>
          </a:p>
        </p:txBody>
      </p:sp>
      <p:pic>
        <p:nvPicPr>
          <p:cNvPr id="6" name="Image 1" descr="preencoded.png">    </p:cNvPr>
          <p:cNvPicPr>
            <a:picLocks noChangeAspect="1"/>
          </p:cNvPicPr>
          <p:nvPr/>
        </p:nvPicPr>
        <p:blipFill>
          <a:blip r:embed="rId2"/>
          <a:stretch>
            <a:fillRect/>
          </a:stretch>
        </p:blipFill>
        <p:spPr>
          <a:xfrm>
            <a:off x="1015975" y="2886003"/>
            <a:ext cx="571486" cy="444489"/>
          </a:xfrm>
          <a:prstGeom prst="rect">
            <a:avLst/>
          </a:prstGeom>
        </p:spPr>
      </p:pic>
      <p:sp>
        <p:nvSpPr>
          <p:cNvPr id="7" name="Text 3"/>
          <p:cNvSpPr/>
          <p:nvPr/>
        </p:nvSpPr>
        <p:spPr>
          <a:xfrm>
            <a:off x="1841454" y="2835204"/>
            <a:ext cx="9334267" cy="380990"/>
          </a:xfrm>
          <a:prstGeom prst="rect">
            <a:avLst/>
          </a:prstGeom>
          <a:noFill/>
          <a:ln/>
        </p:spPr>
        <p:txBody>
          <a:bodyPr wrap="square" lIns="0" tIns="0" rIns="0" bIns="0" rtlCol="0" anchor="t"/>
          <a:lstStyle/>
          <a:p>
            <a:pPr algn="l" indent="0" marL="0">
              <a:lnSpc>
                <a:spcPct val="120000"/>
              </a:lnSpc>
              <a:buNone/>
            </a:pPr>
            <a:r>
              <a:rPr lang="en-US" sz="1300" b="1" dirty="0">
                <a:solidFill>
                  <a:srgbClr val="E88C6F"/>
                </a:solidFill>
                <a:latin typeface="Calibri" pitchFamily="34" charset="0"/>
                <a:ea typeface="Calibri" pitchFamily="34" charset="-122"/>
                <a:cs typeface="Calibri" pitchFamily="34" charset="-120"/>
              </a:rPr>
              <a:t>OVER-RELIANCE ON TECHNOLOGY
</a:t>
            </a:r>
            <a:endParaRPr lang="en-US" sz="1300" dirty="0"/>
          </a:p>
        </p:txBody>
      </p:sp>
      <p:sp>
        <p:nvSpPr>
          <p:cNvPr id="8" name="Text 4"/>
          <p:cNvSpPr/>
          <p:nvPr/>
        </p:nvSpPr>
        <p:spPr>
          <a:xfrm>
            <a:off x="1841454" y="3241594"/>
            <a:ext cx="9334267" cy="1137892"/>
          </a:xfrm>
          <a:prstGeom prst="rect">
            <a:avLst/>
          </a:prstGeom>
          <a:noFill/>
          <a:ln/>
        </p:spPr>
        <p:txBody>
          <a:bodyPr wrap="square" lIns="0" tIns="0" rIns="0" bIns="0" rtlCol="0" anchor="t"/>
          <a:lstStyle/>
          <a:p>
            <a:pPr algn="l" indent="0" marL="0">
              <a:lnSpc>
                <a:spcPct val="160000"/>
              </a:lnSpc>
              <a:buNone/>
            </a:pPr>
            <a:r>
              <a:rPr lang="en-US" sz="1300" dirty="0">
                <a:solidFill>
                  <a:srgbClr val="334155"/>
                </a:solidFill>
                <a:latin typeface="Calibri" pitchFamily="34" charset="0"/>
                <a:ea typeface="Calibri" pitchFamily="34" charset="-122"/>
                <a:cs typeface="Calibri" pitchFamily="34" charset="-120"/>
              </a:rPr>
              <a:t>Excessive dependence on AI tools can hinder critical thinking skills. A 2023 study found that 40% of students struggled with problem-solving without AI assistance.
</a:t>
            </a:r>
            <a:endParaRPr lang="en-US" sz="1300" dirty="0"/>
          </a:p>
        </p:txBody>
      </p:sp>
      <p:pic>
        <p:nvPicPr>
          <p:cNvPr id="9" name="Image 2" descr="preencoded.png">    </p:cNvPr>
          <p:cNvPicPr>
            <a:picLocks noChangeAspect="1"/>
          </p:cNvPicPr>
          <p:nvPr/>
        </p:nvPicPr>
        <p:blipFill>
          <a:blip r:embed="rId3"/>
          <a:stretch>
            <a:fillRect/>
          </a:stretch>
        </p:blipFill>
        <p:spPr>
          <a:xfrm>
            <a:off x="1015975" y="4057549"/>
            <a:ext cx="571486" cy="444489"/>
          </a:xfrm>
          <a:prstGeom prst="rect">
            <a:avLst/>
          </a:prstGeom>
        </p:spPr>
      </p:pic>
      <p:sp>
        <p:nvSpPr>
          <p:cNvPr id="10" name="Text 5"/>
          <p:cNvSpPr/>
          <p:nvPr/>
        </p:nvSpPr>
        <p:spPr>
          <a:xfrm>
            <a:off x="1841454" y="4006750"/>
            <a:ext cx="9334267" cy="380990"/>
          </a:xfrm>
          <a:prstGeom prst="rect">
            <a:avLst/>
          </a:prstGeom>
          <a:noFill/>
          <a:ln/>
        </p:spPr>
        <p:txBody>
          <a:bodyPr wrap="square" lIns="0" tIns="0" rIns="0" bIns="0" rtlCol="0" anchor="t"/>
          <a:lstStyle/>
          <a:p>
            <a:pPr algn="l" indent="0" marL="0">
              <a:lnSpc>
                <a:spcPct val="120000"/>
              </a:lnSpc>
              <a:buNone/>
            </a:pPr>
            <a:r>
              <a:rPr lang="en-US" sz="1300" b="1" dirty="0">
                <a:solidFill>
                  <a:srgbClr val="8B5CF6"/>
                </a:solidFill>
                <a:latin typeface="Calibri" pitchFamily="34" charset="0"/>
                <a:ea typeface="Calibri" pitchFamily="34" charset="-122"/>
                <a:cs typeface="Calibri" pitchFamily="34" charset="-120"/>
              </a:rPr>
              <a:t>BIAS IN AI ALGORITHMS
</a:t>
            </a:r>
            <a:endParaRPr lang="en-US" sz="1300" dirty="0"/>
          </a:p>
        </p:txBody>
      </p:sp>
      <p:sp>
        <p:nvSpPr>
          <p:cNvPr id="11" name="Text 6"/>
          <p:cNvSpPr/>
          <p:nvPr/>
        </p:nvSpPr>
        <p:spPr>
          <a:xfrm>
            <a:off x="1841454" y="4413140"/>
            <a:ext cx="9334267" cy="1137892"/>
          </a:xfrm>
          <a:prstGeom prst="rect">
            <a:avLst/>
          </a:prstGeom>
          <a:noFill/>
          <a:ln/>
        </p:spPr>
        <p:txBody>
          <a:bodyPr wrap="square" lIns="0" tIns="0" rIns="0" bIns="0" rtlCol="0" anchor="t"/>
          <a:lstStyle/>
          <a:p>
            <a:pPr algn="l" indent="0" marL="0">
              <a:lnSpc>
                <a:spcPct val="160000"/>
              </a:lnSpc>
              <a:buNone/>
            </a:pPr>
            <a:r>
              <a:rPr lang="en-US" sz="1300" dirty="0">
                <a:solidFill>
                  <a:srgbClr val="334155"/>
                </a:solidFill>
                <a:latin typeface="Calibri" pitchFamily="34" charset="0"/>
                <a:ea typeface="Calibri" pitchFamily="34" charset="-122"/>
                <a:cs typeface="Calibri" pitchFamily="34" charset="-120"/>
              </a:rPr>
              <a:t>Excessive dependence on AI tools can hinder critical thinking skills. A 2023 study found that 40% of students struggled with problem-solving without AI assistance.
</a:t>
            </a:r>
            <a:endParaRPr lang="en-US" sz="1300" dirty="0"/>
          </a:p>
        </p:txBody>
      </p:sp>
      <p:pic>
        <p:nvPicPr>
          <p:cNvPr id="12" name="Image 3" descr="preencoded.png">    </p:cNvPr>
          <p:cNvPicPr>
            <a:picLocks noChangeAspect="1"/>
          </p:cNvPicPr>
          <p:nvPr/>
        </p:nvPicPr>
        <p:blipFill>
          <a:blip r:embed="rId4"/>
          <a:stretch>
            <a:fillRect/>
          </a:stretch>
        </p:blipFill>
        <p:spPr>
          <a:xfrm>
            <a:off x="1015975" y="5229094"/>
            <a:ext cx="571486" cy="444489"/>
          </a:xfrm>
          <a:prstGeom prst="rect">
            <a:avLst/>
          </a:prstGeom>
        </p:spPr>
      </p:pic>
      <p:sp>
        <p:nvSpPr>
          <p:cNvPr id="13" name="Text 7"/>
          <p:cNvSpPr/>
          <p:nvPr/>
        </p:nvSpPr>
        <p:spPr>
          <a:xfrm>
            <a:off x="1841454" y="5178296"/>
            <a:ext cx="9334267" cy="380990"/>
          </a:xfrm>
          <a:prstGeom prst="rect">
            <a:avLst/>
          </a:prstGeom>
          <a:noFill/>
          <a:ln/>
        </p:spPr>
        <p:txBody>
          <a:bodyPr wrap="square" lIns="0" tIns="0" rIns="0" bIns="0" rtlCol="0" anchor="t"/>
          <a:lstStyle/>
          <a:p>
            <a:pPr algn="l" indent="0" marL="0">
              <a:lnSpc>
                <a:spcPct val="120000"/>
              </a:lnSpc>
              <a:buNone/>
            </a:pPr>
            <a:r>
              <a:rPr lang="en-US" sz="1300" b="1" dirty="0">
                <a:solidFill>
                  <a:srgbClr val="06B6D4"/>
                </a:solidFill>
                <a:latin typeface="Calibri" pitchFamily="34" charset="0"/>
                <a:ea typeface="Calibri" pitchFamily="34" charset="-122"/>
                <a:cs typeface="Calibri" pitchFamily="34" charset="-120"/>
              </a:rPr>
              <a:t>WIDENING DIGITAL DIVIDE
</a:t>
            </a:r>
            <a:endParaRPr lang="en-US" sz="1300" dirty="0"/>
          </a:p>
        </p:txBody>
      </p:sp>
      <p:sp>
        <p:nvSpPr>
          <p:cNvPr id="14" name="Text 8"/>
          <p:cNvSpPr/>
          <p:nvPr/>
        </p:nvSpPr>
        <p:spPr>
          <a:xfrm>
            <a:off x="1841454" y="5584685"/>
            <a:ext cx="9334267" cy="1137892"/>
          </a:xfrm>
          <a:prstGeom prst="rect">
            <a:avLst/>
          </a:prstGeom>
          <a:noFill/>
          <a:ln/>
        </p:spPr>
        <p:txBody>
          <a:bodyPr wrap="square" lIns="0" tIns="0" rIns="0" bIns="0" rtlCol="0" anchor="t"/>
          <a:lstStyle/>
          <a:p>
            <a:pPr algn="l" indent="0" marL="0">
              <a:lnSpc>
                <a:spcPct val="160000"/>
              </a:lnSpc>
              <a:buNone/>
            </a:pPr>
            <a:r>
              <a:rPr lang="en-US" sz="1300" dirty="0">
                <a:solidFill>
                  <a:srgbClr val="334155"/>
                </a:solidFill>
                <a:latin typeface="Calibri" pitchFamily="34" charset="0"/>
                <a:ea typeface="Calibri" pitchFamily="34" charset="-122"/>
                <a:cs typeface="Calibri" pitchFamily="34" charset="-120"/>
              </a:rPr>
              <a:t>Access to AI tools varies significantly, risking a widening digital divide. In 2023, 20% of low-income students lacked reliable internet access, affecting their learning opportunities.
</a:t>
            </a:r>
            <a:endParaRPr lang="en-US" sz="1300" dirty="0"/>
          </a:p>
        </p:txBody>
      </p:sp>
      <p:pic>
        <p:nvPicPr>
          <p:cNvPr id="15" name="Image 4" descr="http://127.0.0.1:3000/slidemaker_favicon.ico">    </p:cNvPr>
          <p:cNvPicPr>
            <a:picLocks noChangeAspect="1"/>
          </p:cNvPicPr>
          <p:nvPr/>
        </p:nvPicPr>
        <p:blipFill>
          <a:blip r:embed="rId5"/>
          <a:srcRect l="0" r="0" t="0" b="0"/>
          <a:stretch/>
        </p:blipFill>
        <p:spPr>
          <a:xfrm>
            <a:off x="10477238" y="6235544"/>
            <a:ext cx="139697" cy="139697"/>
          </a:xfrm>
          <a:prstGeom prst="rect">
            <a:avLst/>
          </a:prstGeom>
        </p:spPr>
      </p:pic>
      <p:sp>
        <p:nvSpPr>
          <p:cNvPr id="16" name="Text 9"/>
          <p:cNvSpPr/>
          <p:nvPr/>
        </p:nvSpPr>
        <p:spPr>
          <a:xfrm>
            <a:off x="10667733" y="6222844"/>
            <a:ext cx="1079473" cy="380990"/>
          </a:xfrm>
          <a:prstGeom prst="rect">
            <a:avLst/>
          </a:prstGeom>
          <a:noFill/>
          <a:ln/>
        </p:spPr>
        <p:txBody>
          <a:bodyPr wrap="square" lIns="1016" tIns="1016" rIns="1016" bIns="1016" rtlCol="0" anchor="t"/>
          <a:lstStyle/>
          <a:p>
            <a:pPr algn="l" indent="0" marL="0">
              <a:lnSpc>
                <a:spcPct val="120000"/>
              </a:lnSpc>
              <a:buNone/>
            </a:pPr>
            <a:r>
              <a:rPr lang="en-US" sz="900" dirty="0">
                <a:solidFill>
                  <a:srgbClr val="333333"/>
                </a:solidFill>
                <a:latin typeface="Calibri" pitchFamily="34" charset="0"/>
                <a:ea typeface="Calibri" pitchFamily="34" charset="-122"/>
                <a:cs typeface="Calibri" pitchFamily="34" charset="-120"/>
              </a:rPr>
              <a:t>SlideMaker.app</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8F1"/>
        </a:solidFill>
      </p:bgPr>
    </p:bg>
    <p:spTree>
      <p:nvGrpSpPr>
        <p:cNvPr id="1" name=""/>
        <p:cNvGrpSpPr/>
        <p:nvPr/>
      </p:nvGrpSpPr>
      <p:grpSpPr>
        <a:xfrm>
          <a:off x="0" y="0"/>
          <a:ext cx="0" cy="0"/>
          <a:chOff x="0" y="0"/>
          <a:chExt cx="0" cy="0"/>
        </a:xfrm>
      </p:grpSpPr>
      <p:sp>
        <p:nvSpPr>
          <p:cNvPr id="2" name="Text 0"/>
          <p:cNvSpPr/>
          <p:nvPr/>
        </p:nvSpPr>
        <p:spPr>
          <a:xfrm>
            <a:off x="1015975" y="2730432"/>
            <a:ext cx="10159746" cy="888978"/>
          </a:xfrm>
          <a:prstGeom prst="rect">
            <a:avLst/>
          </a:prstGeom>
          <a:noFill/>
          <a:ln/>
        </p:spPr>
        <p:txBody>
          <a:bodyPr wrap="square" lIns="1016" tIns="1016" rIns="1016" bIns="1016" rtlCol="0" anchor="t"/>
          <a:lstStyle/>
          <a:p>
            <a:pPr algn="l" indent="0" marL="0">
              <a:lnSpc>
                <a:spcPct val="120000"/>
              </a:lnSpc>
              <a:buNone/>
            </a:pPr>
            <a:r>
              <a:rPr lang="en-US" sz="2700" b="1" dirty="0">
                <a:solidFill>
                  <a:srgbClr val="7C3AED"/>
                </a:solidFill>
                <a:latin typeface="Calibri" pitchFamily="34" charset="0"/>
                <a:ea typeface="Calibri" pitchFamily="34" charset="-122"/>
                <a:cs typeface="Calibri" pitchFamily="34" charset="-120"/>
              </a:rPr>
              <a:t>AI Tools in Education
</a:t>
            </a:r>
            <a:endParaRPr lang="en-US" sz="2700" dirty="0"/>
          </a:p>
        </p:txBody>
      </p:sp>
      <p:sp>
        <p:nvSpPr>
          <p:cNvPr id="3" name="Text 1"/>
          <p:cNvSpPr/>
          <p:nvPr/>
        </p:nvSpPr>
        <p:spPr>
          <a:xfrm>
            <a:off x="1015975" y="3873403"/>
            <a:ext cx="10159746" cy="1523962"/>
          </a:xfrm>
          <a:prstGeom prst="rect">
            <a:avLst/>
          </a:prstGeom>
          <a:noFill/>
          <a:ln/>
        </p:spPr>
        <p:txBody>
          <a:bodyPr wrap="square" lIns="1016" tIns="1016" rIns="1016" bIns="1016" rtlCol="0" anchor="t"/>
          <a:lstStyle/>
          <a:p>
            <a:pPr algn="l" indent="0" marL="0">
              <a:lnSpc>
                <a:spcPct val="160000"/>
              </a:lnSpc>
              <a:buNone/>
            </a:pPr>
            <a:r>
              <a:rPr lang="en-US" sz="1300" dirty="0">
                <a:solidFill>
                  <a:srgbClr val="334155"/>
                </a:solidFill>
                <a:latin typeface="Calibri" pitchFamily="34" charset="0"/>
                <a:ea typeface="Calibri" pitchFamily="34" charset="-122"/>
                <a:cs typeface="Calibri" pitchFamily="34" charset="-120"/>
              </a:rPr>
              <a:t>This visual illustrates various AI applications in the classroom, highlighting tools like personalized learning platforms, automated grading systems, and virtual teaching assistants. Key takeaway: AI enhances educational efficiency and engagement.
</a:t>
            </a:r>
            <a:endParaRPr lang="en-US" sz="1300" dirty="0"/>
          </a:p>
        </p:txBody>
      </p:sp>
      <p:pic>
        <p:nvPicPr>
          <p:cNvPr id="4" name="Image 0" descr="https://images.unsplash.com/photo-1613206485477-34b2b17fa93f?crop=entropy&amp;cs=tinysrgb&amp;fit=max&amp;fm=jpg&amp;ixid=M3w2Njc0MzZ8MHwxfHNlYXJjaHwxfHxBSSUyMGNsYXNzcm9vbSUyMHRvb2xzfGVufDB8fHx8MTc2NDg4OTc5OHww&amp;ixlib=rb-4.1.0&amp;q=80&amp;w=1080">    </p:cNvPr>
          <p:cNvPicPr>
            <a:picLocks noChangeAspect="1"/>
          </p:cNvPicPr>
          <p:nvPr/>
        </p:nvPicPr>
        <p:blipFill>
          <a:blip r:embed="rId1"/>
          <a:srcRect l="0" r="0" t="0" b="0"/>
          <a:stretch/>
        </p:blipFill>
        <p:spPr>
          <a:xfrm>
            <a:off x="0" y="0"/>
            <a:ext cx="12145975" cy="2603435"/>
          </a:xfrm>
          <a:prstGeom prst="rect">
            <a:avLst/>
          </a:prstGeom>
        </p:spPr>
      </p:pic>
      <p:pic>
        <p:nvPicPr>
          <p:cNvPr id="5" name="Image 1" descr="http://127.0.0.1:3000/slidemaker_favicon.ico">    </p:cNvPr>
          <p:cNvPicPr>
            <a:picLocks noChangeAspect="1"/>
          </p:cNvPicPr>
          <p:nvPr/>
        </p:nvPicPr>
        <p:blipFill>
          <a:blip r:embed="rId2"/>
          <a:srcRect l="0" r="0" t="0" b="0"/>
          <a:stretch/>
        </p:blipFill>
        <p:spPr>
          <a:xfrm>
            <a:off x="10477238" y="6235544"/>
            <a:ext cx="139697" cy="139697"/>
          </a:xfrm>
          <a:prstGeom prst="rect">
            <a:avLst/>
          </a:prstGeom>
        </p:spPr>
      </p:pic>
      <p:sp>
        <p:nvSpPr>
          <p:cNvPr id="6" name="Text 2"/>
          <p:cNvSpPr/>
          <p:nvPr/>
        </p:nvSpPr>
        <p:spPr>
          <a:xfrm>
            <a:off x="10667733" y="6222844"/>
            <a:ext cx="1079473" cy="380990"/>
          </a:xfrm>
          <a:prstGeom prst="rect">
            <a:avLst/>
          </a:prstGeom>
          <a:noFill/>
          <a:ln/>
        </p:spPr>
        <p:txBody>
          <a:bodyPr wrap="square" lIns="1016" tIns="1016" rIns="1016" bIns="1016" rtlCol="0" anchor="t"/>
          <a:lstStyle/>
          <a:p>
            <a:pPr algn="l" indent="0" marL="0">
              <a:lnSpc>
                <a:spcPct val="120000"/>
              </a:lnSpc>
              <a:buNone/>
            </a:pPr>
            <a:r>
              <a:rPr lang="en-US" sz="900" dirty="0">
                <a:solidFill>
                  <a:srgbClr val="333333"/>
                </a:solidFill>
                <a:latin typeface="Calibri" pitchFamily="34" charset="0"/>
                <a:ea typeface="Calibri" pitchFamily="34" charset="-122"/>
                <a:cs typeface="Calibri" pitchFamily="34" charset="-120"/>
              </a:rPr>
              <a:t>SlideMaker.app</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8F1"/>
        </a:solidFill>
      </p:bgPr>
    </p:bg>
    <p:spTree>
      <p:nvGrpSpPr>
        <p:cNvPr id="1" name=""/>
        <p:cNvGrpSpPr/>
        <p:nvPr/>
      </p:nvGrpSpPr>
      <p:grpSpPr>
        <a:xfrm>
          <a:off x="0" y="0"/>
          <a:ext cx="0" cy="0"/>
          <a:chOff x="0" y="0"/>
          <a:chExt cx="0" cy="0"/>
        </a:xfrm>
      </p:grpSpPr>
      <p:sp>
        <p:nvSpPr>
          <p:cNvPr id="2" name="Text 0"/>
          <p:cNvSpPr/>
          <p:nvPr/>
        </p:nvSpPr>
        <p:spPr>
          <a:xfrm>
            <a:off x="1015975" y="507987"/>
            <a:ext cx="10159746" cy="761981"/>
          </a:xfrm>
          <a:prstGeom prst="rect">
            <a:avLst/>
          </a:prstGeom>
          <a:noFill/>
          <a:ln/>
        </p:spPr>
        <p:txBody>
          <a:bodyPr wrap="square" lIns="1016" tIns="1016" rIns="1016" bIns="1016" rtlCol="0" anchor="t"/>
          <a:lstStyle/>
          <a:p>
            <a:pPr algn="l" indent="0" marL="0">
              <a:lnSpc>
                <a:spcPct val="120000"/>
              </a:lnSpc>
              <a:buNone/>
            </a:pPr>
            <a:r>
              <a:rPr lang="en-US" sz="2700" b="1" dirty="0">
                <a:solidFill>
                  <a:srgbClr val="7C3AED"/>
                </a:solidFill>
                <a:latin typeface="Calibri" pitchFamily="34" charset="0"/>
                <a:ea typeface="Calibri" pitchFamily="34" charset="-122"/>
                <a:cs typeface="Calibri" pitchFamily="34" charset="-120"/>
              </a:rPr>
              <a:t>How to Integrate AI into Teacher Workflows
</a:t>
            </a:r>
            <a:endParaRPr lang="en-US" sz="2700" dirty="0"/>
          </a:p>
        </p:txBody>
      </p:sp>
      <p:sp>
        <p:nvSpPr>
          <p:cNvPr id="3" name="Text 1"/>
          <p:cNvSpPr/>
          <p:nvPr/>
        </p:nvSpPr>
        <p:spPr>
          <a:xfrm>
            <a:off x="1015975" y="1663658"/>
            <a:ext cx="10159746" cy="380990"/>
          </a:xfrm>
          <a:prstGeom prst="rect">
            <a:avLst/>
          </a:prstGeom>
          <a:noFill/>
          <a:ln/>
        </p:spPr>
        <p:txBody>
          <a:bodyPr wrap="square" lIns="1016" tIns="1016" rIns="1016" bIns="1016" rtlCol="0" anchor="t"/>
          <a:lstStyle/>
          <a:p>
            <a:pPr algn="l" indent="0" marL="0">
              <a:lnSpc>
                <a:spcPct val="120000"/>
              </a:lnSpc>
              <a:buNone/>
            </a:pPr>
            <a:r>
              <a:rPr lang="en-US" sz="1300" b="1" dirty="0">
                <a:solidFill>
                  <a:srgbClr val="0F172A"/>
                </a:solidFill>
                <a:latin typeface="Calibri" pitchFamily="34" charset="0"/>
                <a:ea typeface="Calibri" pitchFamily="34" charset="-122"/>
                <a:cs typeface="Calibri" pitchFamily="34" charset="-120"/>
              </a:rPr>
              <a:t>1. Assess Classroom Needs
</a:t>
            </a:r>
            <a:endParaRPr lang="en-US" sz="1300" dirty="0"/>
          </a:p>
        </p:txBody>
      </p:sp>
      <p:sp>
        <p:nvSpPr>
          <p:cNvPr id="4" name="Text 2"/>
          <p:cNvSpPr/>
          <p:nvPr/>
        </p:nvSpPr>
        <p:spPr>
          <a:xfrm>
            <a:off x="1015975" y="2044649"/>
            <a:ext cx="10159746" cy="853419"/>
          </a:xfrm>
          <a:prstGeom prst="rect">
            <a:avLst/>
          </a:prstGeom>
          <a:noFill/>
          <a:ln/>
        </p:spPr>
        <p:txBody>
          <a:bodyPr wrap="square" lIns="1016" tIns="1016" rIns="1016" bIns="1016" rtlCol="0" anchor="t"/>
          <a:lstStyle/>
          <a:p>
            <a:pPr algn="l" indent="0" marL="0">
              <a:lnSpc>
                <a:spcPct val="160000"/>
              </a:lnSpc>
              <a:buNone/>
            </a:pPr>
            <a:r>
              <a:rPr lang="en-US" sz="1300" dirty="0">
                <a:solidFill>
                  <a:srgbClr val="334155"/>
                </a:solidFill>
                <a:latin typeface="Calibri" pitchFamily="34" charset="0"/>
                <a:ea typeface="Calibri" pitchFamily="34" charset="-122"/>
                <a:cs typeface="Calibri" pitchFamily="34" charset="-120"/>
              </a:rPr>
              <a:t>Evaluate the specific needs of your classroom and students to identify areas where AI can enhance learning and teaching efficiency.
</a:t>
            </a:r>
            <a:endParaRPr lang="en-US" sz="1300" dirty="0"/>
          </a:p>
        </p:txBody>
      </p:sp>
      <p:sp>
        <p:nvSpPr>
          <p:cNvPr id="5" name="Text 3"/>
          <p:cNvSpPr/>
          <p:nvPr/>
        </p:nvSpPr>
        <p:spPr>
          <a:xfrm>
            <a:off x="1015975" y="2886003"/>
            <a:ext cx="10159746" cy="380990"/>
          </a:xfrm>
          <a:prstGeom prst="rect">
            <a:avLst/>
          </a:prstGeom>
          <a:noFill/>
          <a:ln/>
        </p:spPr>
        <p:txBody>
          <a:bodyPr wrap="square" lIns="1016" tIns="1016" rIns="1016" bIns="1016" rtlCol="0" anchor="t"/>
          <a:lstStyle/>
          <a:p>
            <a:pPr algn="l" indent="0" marL="0">
              <a:lnSpc>
                <a:spcPct val="120000"/>
              </a:lnSpc>
              <a:buNone/>
            </a:pPr>
            <a:r>
              <a:rPr lang="en-US" sz="1300" b="1" dirty="0">
                <a:solidFill>
                  <a:srgbClr val="0F172A"/>
                </a:solidFill>
                <a:latin typeface="Calibri" pitchFamily="34" charset="0"/>
                <a:ea typeface="Calibri" pitchFamily="34" charset="-122"/>
                <a:cs typeface="Calibri" pitchFamily="34" charset="-120"/>
              </a:rPr>
              <a:t>2. Research AI Tools
</a:t>
            </a:r>
            <a:endParaRPr lang="en-US" sz="1300" dirty="0"/>
          </a:p>
        </p:txBody>
      </p:sp>
      <p:sp>
        <p:nvSpPr>
          <p:cNvPr id="6" name="Text 4"/>
          <p:cNvSpPr/>
          <p:nvPr/>
        </p:nvSpPr>
        <p:spPr>
          <a:xfrm>
            <a:off x="1015975" y="3266993"/>
            <a:ext cx="10159746" cy="853419"/>
          </a:xfrm>
          <a:prstGeom prst="rect">
            <a:avLst/>
          </a:prstGeom>
          <a:noFill/>
          <a:ln/>
        </p:spPr>
        <p:txBody>
          <a:bodyPr wrap="square" lIns="1016" tIns="1016" rIns="1016" bIns="1016" rtlCol="0" anchor="t"/>
          <a:lstStyle/>
          <a:p>
            <a:pPr algn="l" indent="0" marL="0">
              <a:lnSpc>
                <a:spcPct val="160000"/>
              </a:lnSpc>
              <a:buNone/>
            </a:pPr>
            <a:r>
              <a:rPr lang="en-US" sz="1300" dirty="0">
                <a:solidFill>
                  <a:srgbClr val="334155"/>
                </a:solidFill>
                <a:latin typeface="Calibri" pitchFamily="34" charset="0"/>
                <a:ea typeface="Calibri" pitchFamily="34" charset="-122"/>
                <a:cs typeface="Calibri" pitchFamily="34" charset="-120"/>
              </a:rPr>
              <a:t>Investigate and select AI tools that align with the identified needs, ensuring they are user-friendly and effective for your educational goals.
</a:t>
            </a:r>
            <a:endParaRPr lang="en-US" sz="1300" dirty="0"/>
          </a:p>
        </p:txBody>
      </p:sp>
      <p:sp>
        <p:nvSpPr>
          <p:cNvPr id="7" name="Text 5"/>
          <p:cNvSpPr/>
          <p:nvPr/>
        </p:nvSpPr>
        <p:spPr>
          <a:xfrm>
            <a:off x="1015975" y="4108347"/>
            <a:ext cx="10159746" cy="380990"/>
          </a:xfrm>
          <a:prstGeom prst="rect">
            <a:avLst/>
          </a:prstGeom>
          <a:noFill/>
          <a:ln/>
        </p:spPr>
        <p:txBody>
          <a:bodyPr wrap="square" lIns="1016" tIns="1016" rIns="1016" bIns="1016" rtlCol="0" anchor="t"/>
          <a:lstStyle/>
          <a:p>
            <a:pPr algn="l" indent="0" marL="0">
              <a:lnSpc>
                <a:spcPct val="120000"/>
              </a:lnSpc>
              <a:buNone/>
            </a:pPr>
            <a:r>
              <a:rPr lang="en-US" sz="1300" b="1" dirty="0">
                <a:solidFill>
                  <a:srgbClr val="0F172A"/>
                </a:solidFill>
                <a:latin typeface="Calibri" pitchFamily="34" charset="0"/>
                <a:ea typeface="Calibri" pitchFamily="34" charset="-122"/>
                <a:cs typeface="Calibri" pitchFamily="34" charset="-120"/>
              </a:rPr>
              <a:t>3. Train Educators
</a:t>
            </a:r>
            <a:endParaRPr lang="en-US" sz="1300" dirty="0"/>
          </a:p>
        </p:txBody>
      </p:sp>
      <p:sp>
        <p:nvSpPr>
          <p:cNvPr id="8" name="Text 6"/>
          <p:cNvSpPr/>
          <p:nvPr/>
        </p:nvSpPr>
        <p:spPr>
          <a:xfrm>
            <a:off x="1015975" y="4489338"/>
            <a:ext cx="10159746" cy="853419"/>
          </a:xfrm>
          <a:prstGeom prst="rect">
            <a:avLst/>
          </a:prstGeom>
          <a:noFill/>
          <a:ln/>
        </p:spPr>
        <p:txBody>
          <a:bodyPr wrap="square" lIns="1016" tIns="1016" rIns="1016" bIns="1016" rtlCol="0" anchor="t"/>
          <a:lstStyle/>
          <a:p>
            <a:pPr algn="l" indent="0" marL="0">
              <a:lnSpc>
                <a:spcPct val="160000"/>
              </a:lnSpc>
              <a:buNone/>
            </a:pPr>
            <a:r>
              <a:rPr lang="en-US" sz="1300" dirty="0">
                <a:solidFill>
                  <a:srgbClr val="334155"/>
                </a:solidFill>
                <a:latin typeface="Calibri" pitchFamily="34" charset="0"/>
                <a:ea typeface="Calibri" pitchFamily="34" charset="-122"/>
                <a:cs typeface="Calibri" pitchFamily="34" charset="-120"/>
              </a:rPr>
              <a:t>Provide comprehensive training for teachers on how to effectively use the selected AI tools, focusing on best practices and integration strategies.
</a:t>
            </a:r>
            <a:endParaRPr lang="en-US" sz="1300" dirty="0"/>
          </a:p>
        </p:txBody>
      </p:sp>
      <p:sp>
        <p:nvSpPr>
          <p:cNvPr id="9" name="Text 7"/>
          <p:cNvSpPr/>
          <p:nvPr/>
        </p:nvSpPr>
        <p:spPr>
          <a:xfrm>
            <a:off x="1015975" y="5330692"/>
            <a:ext cx="10159746" cy="380990"/>
          </a:xfrm>
          <a:prstGeom prst="rect">
            <a:avLst/>
          </a:prstGeom>
          <a:noFill/>
          <a:ln/>
        </p:spPr>
        <p:txBody>
          <a:bodyPr wrap="square" lIns="1016" tIns="1016" rIns="1016" bIns="1016" rtlCol="0" anchor="t"/>
          <a:lstStyle/>
          <a:p>
            <a:pPr algn="l" indent="0" marL="0">
              <a:lnSpc>
                <a:spcPct val="120000"/>
              </a:lnSpc>
              <a:buNone/>
            </a:pPr>
            <a:r>
              <a:rPr lang="en-US" sz="1300" b="1" dirty="0">
                <a:solidFill>
                  <a:srgbClr val="0F172A"/>
                </a:solidFill>
                <a:latin typeface="Calibri" pitchFamily="34" charset="0"/>
                <a:ea typeface="Calibri" pitchFamily="34" charset="-122"/>
                <a:cs typeface="Calibri" pitchFamily="34" charset="-120"/>
              </a:rPr>
              <a:t>4. Monitor Impact
</a:t>
            </a:r>
            <a:endParaRPr lang="en-US" sz="1300" dirty="0"/>
          </a:p>
        </p:txBody>
      </p:sp>
      <p:sp>
        <p:nvSpPr>
          <p:cNvPr id="10" name="Text 8"/>
          <p:cNvSpPr/>
          <p:nvPr/>
        </p:nvSpPr>
        <p:spPr>
          <a:xfrm>
            <a:off x="1015975" y="5711682"/>
            <a:ext cx="10159746" cy="1137892"/>
          </a:xfrm>
          <a:prstGeom prst="rect">
            <a:avLst/>
          </a:prstGeom>
          <a:noFill/>
          <a:ln/>
        </p:spPr>
        <p:txBody>
          <a:bodyPr wrap="square" lIns="1016" tIns="1016" rIns="1016" bIns="1016" rtlCol="0" anchor="t"/>
          <a:lstStyle/>
          <a:p>
            <a:pPr algn="l" indent="0" marL="0">
              <a:lnSpc>
                <a:spcPct val="160000"/>
              </a:lnSpc>
              <a:buNone/>
            </a:pPr>
            <a:r>
              <a:rPr lang="en-US" sz="1300" dirty="0">
                <a:solidFill>
                  <a:srgbClr val="334155"/>
                </a:solidFill>
                <a:latin typeface="Calibri" pitchFamily="34" charset="0"/>
                <a:ea typeface="Calibri" pitchFamily="34" charset="-122"/>
                <a:cs typeface="Calibri" pitchFamily="34" charset="-120"/>
              </a:rPr>
              <a:t>Continuously evaluate the impact of AI tools on student learning outcomes through assessments and feedback to ensure they are meeting educational objectives.
</a:t>
            </a:r>
            <a:endParaRPr lang="en-US" sz="1300" dirty="0"/>
          </a:p>
        </p:txBody>
      </p:sp>
      <p:pic>
        <p:nvPicPr>
          <p:cNvPr id="11" name="Image 0" descr="http://127.0.0.1:3000/slidemaker_favicon.ico">    </p:cNvPr>
          <p:cNvPicPr>
            <a:picLocks noChangeAspect="1"/>
          </p:cNvPicPr>
          <p:nvPr/>
        </p:nvPicPr>
        <p:blipFill>
          <a:blip r:embed="rId1"/>
          <a:srcRect l="0" r="0" t="0" b="0"/>
          <a:stretch/>
        </p:blipFill>
        <p:spPr>
          <a:xfrm>
            <a:off x="10477238" y="6235544"/>
            <a:ext cx="139697" cy="139697"/>
          </a:xfrm>
          <a:prstGeom prst="rect">
            <a:avLst/>
          </a:prstGeom>
        </p:spPr>
      </p:pic>
      <p:sp>
        <p:nvSpPr>
          <p:cNvPr id="12" name="Text 9"/>
          <p:cNvSpPr/>
          <p:nvPr/>
        </p:nvSpPr>
        <p:spPr>
          <a:xfrm>
            <a:off x="10667733" y="6222844"/>
            <a:ext cx="1079473" cy="380990"/>
          </a:xfrm>
          <a:prstGeom prst="rect">
            <a:avLst/>
          </a:prstGeom>
          <a:noFill/>
          <a:ln/>
        </p:spPr>
        <p:txBody>
          <a:bodyPr wrap="square" lIns="1016" tIns="1016" rIns="1016" bIns="1016" rtlCol="0" anchor="t"/>
          <a:lstStyle/>
          <a:p>
            <a:pPr algn="l" indent="0" marL="0">
              <a:lnSpc>
                <a:spcPct val="120000"/>
              </a:lnSpc>
              <a:buNone/>
            </a:pPr>
            <a:r>
              <a:rPr lang="en-US" sz="900" dirty="0">
                <a:solidFill>
                  <a:srgbClr val="333333"/>
                </a:solidFill>
                <a:latin typeface="Calibri" pitchFamily="34" charset="0"/>
                <a:ea typeface="Calibri" pitchFamily="34" charset="-122"/>
                <a:cs typeface="Calibri" pitchFamily="34" charset="-120"/>
              </a:rPr>
              <a:t>SlideMaker.app</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8F1"/>
        </a:solidFill>
      </p:bgPr>
    </p:bg>
    <p:spTree>
      <p:nvGrpSpPr>
        <p:cNvPr id="1" name=""/>
        <p:cNvGrpSpPr/>
        <p:nvPr/>
      </p:nvGrpSpPr>
      <p:grpSpPr>
        <a:xfrm>
          <a:off x="0" y="0"/>
          <a:ext cx="0" cy="0"/>
          <a:chOff x="0" y="0"/>
          <a:chExt cx="0" cy="0"/>
        </a:xfrm>
      </p:grpSpPr>
      <p:sp>
        <p:nvSpPr>
          <p:cNvPr id="2" name="Text 0"/>
          <p:cNvSpPr/>
          <p:nvPr/>
        </p:nvSpPr>
        <p:spPr>
          <a:xfrm>
            <a:off x="1015975" y="507987"/>
            <a:ext cx="10159746" cy="761981"/>
          </a:xfrm>
          <a:prstGeom prst="rect">
            <a:avLst/>
          </a:prstGeom>
          <a:noFill/>
          <a:ln/>
        </p:spPr>
        <p:txBody>
          <a:bodyPr wrap="square" lIns="1016" tIns="1016" rIns="1016" bIns="1016" rtlCol="0" anchor="t"/>
          <a:lstStyle/>
          <a:p>
            <a:pPr algn="l" indent="0" marL="0">
              <a:lnSpc>
                <a:spcPct val="120000"/>
              </a:lnSpc>
              <a:buNone/>
            </a:pPr>
            <a:r>
              <a:rPr lang="en-US" sz="3200" b="1" dirty="0">
                <a:solidFill>
                  <a:srgbClr val="7C3AED"/>
                </a:solidFill>
                <a:latin typeface="Calibri" pitchFamily="34" charset="0"/>
                <a:ea typeface="Calibri" pitchFamily="34" charset="-122"/>
                <a:cs typeface="Calibri" pitchFamily="34" charset="-120"/>
              </a:rPr>
              <a:t>AI vs Traditional Teaching Methods
</a:t>
            </a:r>
            <a:endParaRPr lang="en-US" sz="3200" dirty="0"/>
          </a:p>
        </p:txBody>
      </p:sp>
      <p:sp>
        <p:nvSpPr>
          <p:cNvPr id="3" name="Text 1"/>
          <p:cNvSpPr/>
          <p:nvPr/>
        </p:nvSpPr>
        <p:spPr>
          <a:xfrm>
            <a:off x="1015975" y="1523962"/>
            <a:ext cx="4825879" cy="444489"/>
          </a:xfrm>
          <a:prstGeom prst="rect">
            <a:avLst/>
          </a:prstGeom>
          <a:noFill/>
          <a:ln/>
        </p:spPr>
        <p:txBody>
          <a:bodyPr wrap="square" lIns="1016" tIns="1016" rIns="1016" bIns="1016" rtlCol="0" anchor="t"/>
          <a:lstStyle/>
          <a:p>
            <a:pPr algn="l" indent="0" marL="0">
              <a:lnSpc>
                <a:spcPct val="160000"/>
              </a:lnSpc>
              <a:buNone/>
            </a:pPr>
            <a:r>
              <a:rPr lang="en-US" sz="1600" b="1" dirty="0">
                <a:solidFill>
                  <a:srgbClr val="0F172A"/>
                </a:solidFill>
                <a:latin typeface="Calibri" pitchFamily="34" charset="0"/>
                <a:ea typeface="Calibri" pitchFamily="34" charset="-122"/>
                <a:cs typeface="Calibri" pitchFamily="34" charset="-120"/>
              </a:rPr>
              <a:t>AI in the Classroom
</a:t>
            </a:r>
            <a:endParaRPr lang="en-US" sz="1600" dirty="0"/>
          </a:p>
        </p:txBody>
      </p:sp>
      <p:sp>
        <p:nvSpPr>
          <p:cNvPr id="4" name="Text 2"/>
          <p:cNvSpPr/>
          <p:nvPr/>
        </p:nvSpPr>
        <p:spPr>
          <a:xfrm>
            <a:off x="1015975" y="2158946"/>
            <a:ext cx="4825879" cy="634984"/>
          </a:xfrm>
          <a:prstGeom prst="rect">
            <a:avLst/>
          </a:prstGeom>
          <a:noFill/>
          <a:ln/>
        </p:spPr>
        <p:txBody>
          <a:bodyPr wrap="square" lIns="1016" tIns="1016" rIns="1016" bIns="1016" rtlCol="0" anchor="t"/>
          <a:lstStyle/>
          <a:p>
            <a:pPr algn="l" indent="0" marL="0">
              <a:lnSpc>
                <a:spcPct val="160000"/>
              </a:lnSpc>
              <a:buNone/>
            </a:pPr>
            <a:r>
              <a:rPr lang="en-US" sz="1300" dirty="0">
                <a:solidFill>
                  <a:srgbClr val="0F172A"/>
                </a:solidFill>
                <a:latin typeface="Calibri" pitchFamily="34" charset="0"/>
                <a:ea typeface="Calibri" pitchFamily="34" charset="-122"/>
                <a:cs typeface="Calibri" pitchFamily="34" charset="-120"/>
              </a:rPr>
              <a:t>• Provides personalized feedback tailored to individual student needs.
</a:t>
            </a:r>
            <a:endParaRPr lang="en-US" sz="1300" dirty="0"/>
          </a:p>
        </p:txBody>
      </p:sp>
      <p:sp>
        <p:nvSpPr>
          <p:cNvPr id="5" name="Text 3"/>
          <p:cNvSpPr/>
          <p:nvPr/>
        </p:nvSpPr>
        <p:spPr>
          <a:xfrm>
            <a:off x="1015975" y="2920927"/>
            <a:ext cx="4825879" cy="634984"/>
          </a:xfrm>
          <a:prstGeom prst="rect">
            <a:avLst/>
          </a:prstGeom>
          <a:noFill/>
          <a:ln/>
        </p:spPr>
        <p:txBody>
          <a:bodyPr wrap="square" lIns="1016" tIns="1016" rIns="1016" bIns="1016" rtlCol="0" anchor="t"/>
          <a:lstStyle/>
          <a:p>
            <a:pPr algn="l" indent="0" marL="0">
              <a:lnSpc>
                <a:spcPct val="160000"/>
              </a:lnSpc>
              <a:buNone/>
            </a:pPr>
            <a:r>
              <a:rPr lang="en-US" sz="1300" dirty="0">
                <a:solidFill>
                  <a:srgbClr val="0F172A"/>
                </a:solidFill>
                <a:latin typeface="Calibri" pitchFamily="34" charset="0"/>
                <a:ea typeface="Calibri" pitchFamily="34" charset="-122"/>
                <a:cs typeface="Calibri" pitchFamily="34" charset="-120"/>
              </a:rPr>
              <a:t>• Adjusts learning pace based on real-time student performance.
</a:t>
            </a:r>
            <a:endParaRPr lang="en-US" sz="1300" dirty="0"/>
          </a:p>
        </p:txBody>
      </p:sp>
      <p:sp>
        <p:nvSpPr>
          <p:cNvPr id="6" name="Text 4"/>
          <p:cNvSpPr/>
          <p:nvPr/>
        </p:nvSpPr>
        <p:spPr>
          <a:xfrm>
            <a:off x="1015975" y="3682908"/>
            <a:ext cx="4825879" cy="634984"/>
          </a:xfrm>
          <a:prstGeom prst="rect">
            <a:avLst/>
          </a:prstGeom>
          <a:noFill/>
          <a:ln/>
        </p:spPr>
        <p:txBody>
          <a:bodyPr wrap="square" lIns="1016" tIns="1016" rIns="1016" bIns="1016" rtlCol="0" anchor="t"/>
          <a:lstStyle/>
          <a:p>
            <a:pPr algn="l" indent="0" marL="0">
              <a:lnSpc>
                <a:spcPct val="160000"/>
              </a:lnSpc>
              <a:buNone/>
            </a:pPr>
            <a:r>
              <a:rPr lang="en-US" sz="1300" dirty="0">
                <a:solidFill>
                  <a:srgbClr val="0F172A"/>
                </a:solidFill>
                <a:latin typeface="Calibri" pitchFamily="34" charset="0"/>
                <a:ea typeface="Calibri" pitchFamily="34" charset="-122"/>
                <a:cs typeface="Calibri" pitchFamily="34" charset="-120"/>
              </a:rPr>
              <a:t>• Utilizes data analytics to inform instructional decisions and strategies.
</a:t>
            </a:r>
            <a:endParaRPr lang="en-US" sz="1300" dirty="0"/>
          </a:p>
        </p:txBody>
      </p:sp>
      <p:sp>
        <p:nvSpPr>
          <p:cNvPr id="7" name="Text 5"/>
          <p:cNvSpPr/>
          <p:nvPr/>
        </p:nvSpPr>
        <p:spPr>
          <a:xfrm>
            <a:off x="1015975" y="4444889"/>
            <a:ext cx="4825879" cy="634984"/>
          </a:xfrm>
          <a:prstGeom prst="rect">
            <a:avLst/>
          </a:prstGeom>
          <a:noFill/>
          <a:ln/>
        </p:spPr>
        <p:txBody>
          <a:bodyPr wrap="square" lIns="1016" tIns="1016" rIns="1016" bIns="1016" rtlCol="0" anchor="t"/>
          <a:lstStyle/>
          <a:p>
            <a:pPr algn="l" indent="0" marL="0">
              <a:lnSpc>
                <a:spcPct val="160000"/>
              </a:lnSpc>
              <a:buNone/>
            </a:pPr>
            <a:r>
              <a:rPr lang="en-US" sz="1300" dirty="0">
                <a:solidFill>
                  <a:srgbClr val="0F172A"/>
                </a:solidFill>
                <a:latin typeface="Calibri" pitchFamily="34" charset="0"/>
                <a:ea typeface="Calibri" pitchFamily="34" charset="-122"/>
                <a:cs typeface="Calibri" pitchFamily="34" charset="-120"/>
              </a:rPr>
              <a:t>• Caters to diverse learning styles and needs through adaptive learning technologies.
</a:t>
            </a:r>
            <a:endParaRPr lang="en-US" sz="1300" dirty="0"/>
          </a:p>
        </p:txBody>
      </p:sp>
      <p:sp>
        <p:nvSpPr>
          <p:cNvPr id="8" name="Text 6"/>
          <p:cNvSpPr/>
          <p:nvPr/>
        </p:nvSpPr>
        <p:spPr>
          <a:xfrm>
            <a:off x="1015975" y="5206870"/>
            <a:ext cx="4825879" cy="634984"/>
          </a:xfrm>
          <a:prstGeom prst="rect">
            <a:avLst/>
          </a:prstGeom>
          <a:noFill/>
          <a:ln/>
        </p:spPr>
        <p:txBody>
          <a:bodyPr wrap="square" lIns="1016" tIns="1016" rIns="1016" bIns="1016" rtlCol="0" anchor="t"/>
          <a:lstStyle/>
          <a:p>
            <a:pPr algn="l" indent="0" marL="0">
              <a:lnSpc>
                <a:spcPct val="160000"/>
              </a:lnSpc>
              <a:buNone/>
            </a:pPr>
            <a:r>
              <a:rPr lang="en-US" sz="1300" dirty="0">
                <a:solidFill>
                  <a:srgbClr val="0F172A"/>
                </a:solidFill>
                <a:latin typeface="Calibri" pitchFamily="34" charset="0"/>
                <a:ea typeface="Calibri" pitchFamily="34" charset="-122"/>
                <a:cs typeface="Calibri" pitchFamily="34" charset="-120"/>
              </a:rPr>
              <a:t>• Enhances student engagement with interactive and gamified learning experiences.
</a:t>
            </a:r>
            <a:endParaRPr lang="en-US" sz="1300" dirty="0"/>
          </a:p>
        </p:txBody>
      </p:sp>
      <p:sp>
        <p:nvSpPr>
          <p:cNvPr id="9" name="Text 7"/>
          <p:cNvSpPr/>
          <p:nvPr/>
        </p:nvSpPr>
        <p:spPr>
          <a:xfrm>
            <a:off x="6349841" y="1523962"/>
            <a:ext cx="4825879" cy="444489"/>
          </a:xfrm>
          <a:prstGeom prst="rect">
            <a:avLst/>
          </a:prstGeom>
          <a:noFill/>
          <a:ln/>
        </p:spPr>
        <p:txBody>
          <a:bodyPr wrap="square" lIns="1016" tIns="1016" rIns="1016" bIns="1016" rtlCol="0" anchor="t"/>
          <a:lstStyle/>
          <a:p>
            <a:pPr algn="l" indent="0" marL="0">
              <a:lnSpc>
                <a:spcPct val="160000"/>
              </a:lnSpc>
              <a:buNone/>
            </a:pPr>
            <a:r>
              <a:rPr lang="en-US" sz="1600" b="1" dirty="0">
                <a:solidFill>
                  <a:srgbClr val="0F172A"/>
                </a:solidFill>
                <a:latin typeface="Calibri" pitchFamily="34" charset="0"/>
                <a:ea typeface="Calibri" pitchFamily="34" charset="-122"/>
                <a:cs typeface="Calibri" pitchFamily="34" charset="-120"/>
              </a:rPr>
              <a:t>Traditional Teaching Methods
</a:t>
            </a:r>
            <a:endParaRPr lang="en-US" sz="1600" dirty="0"/>
          </a:p>
        </p:txBody>
      </p:sp>
      <p:sp>
        <p:nvSpPr>
          <p:cNvPr id="10" name="Text 8"/>
          <p:cNvSpPr/>
          <p:nvPr/>
        </p:nvSpPr>
        <p:spPr>
          <a:xfrm>
            <a:off x="6349841" y="2158946"/>
            <a:ext cx="4825879" cy="634984"/>
          </a:xfrm>
          <a:prstGeom prst="rect">
            <a:avLst/>
          </a:prstGeom>
          <a:noFill/>
          <a:ln/>
        </p:spPr>
        <p:txBody>
          <a:bodyPr wrap="square" lIns="1016" tIns="1016" rIns="1016" bIns="1016" rtlCol="0" anchor="t"/>
          <a:lstStyle/>
          <a:p>
            <a:pPr algn="l" indent="0" marL="0">
              <a:lnSpc>
                <a:spcPct val="160000"/>
              </a:lnSpc>
              <a:buNone/>
            </a:pPr>
            <a:r>
              <a:rPr lang="en-US" sz="1300" dirty="0">
                <a:solidFill>
                  <a:srgbClr val="0F172A"/>
                </a:solidFill>
                <a:latin typeface="Calibri" pitchFamily="34" charset="0"/>
                <a:ea typeface="Calibri" pitchFamily="34" charset="-122"/>
                <a:cs typeface="Calibri" pitchFamily="34" charset="-120"/>
              </a:rPr>
              <a:t>• Often lacks personalized feedback, relying on general assessments.
</a:t>
            </a:r>
            <a:endParaRPr lang="en-US" sz="1300" dirty="0"/>
          </a:p>
        </p:txBody>
      </p:sp>
      <p:sp>
        <p:nvSpPr>
          <p:cNvPr id="11" name="Text 9"/>
          <p:cNvSpPr/>
          <p:nvPr/>
        </p:nvSpPr>
        <p:spPr>
          <a:xfrm>
            <a:off x="6349841" y="2920927"/>
            <a:ext cx="4825879" cy="634984"/>
          </a:xfrm>
          <a:prstGeom prst="rect">
            <a:avLst/>
          </a:prstGeom>
          <a:noFill/>
          <a:ln/>
        </p:spPr>
        <p:txBody>
          <a:bodyPr wrap="square" lIns="1016" tIns="1016" rIns="1016" bIns="1016" rtlCol="0" anchor="t"/>
          <a:lstStyle/>
          <a:p>
            <a:pPr algn="l" indent="0" marL="0">
              <a:lnSpc>
                <a:spcPct val="160000"/>
              </a:lnSpc>
              <a:buNone/>
            </a:pPr>
            <a:r>
              <a:rPr lang="en-US" sz="1300" dirty="0">
                <a:solidFill>
                  <a:srgbClr val="0F172A"/>
                </a:solidFill>
                <a:latin typeface="Calibri" pitchFamily="34" charset="0"/>
                <a:ea typeface="Calibri" pitchFamily="34" charset="-122"/>
                <a:cs typeface="Calibri" pitchFamily="34" charset="-120"/>
              </a:rPr>
              <a:t>• Typically follows a fixed pace, which may not suit all learners.
</a:t>
            </a:r>
            <a:endParaRPr lang="en-US" sz="1300" dirty="0"/>
          </a:p>
        </p:txBody>
      </p:sp>
      <p:sp>
        <p:nvSpPr>
          <p:cNvPr id="12" name="Text 10"/>
          <p:cNvSpPr/>
          <p:nvPr/>
        </p:nvSpPr>
        <p:spPr>
          <a:xfrm>
            <a:off x="6349841" y="3682908"/>
            <a:ext cx="4825879" cy="634984"/>
          </a:xfrm>
          <a:prstGeom prst="rect">
            <a:avLst/>
          </a:prstGeom>
          <a:noFill/>
          <a:ln/>
        </p:spPr>
        <p:txBody>
          <a:bodyPr wrap="square" lIns="1016" tIns="1016" rIns="1016" bIns="1016" rtlCol="0" anchor="t"/>
          <a:lstStyle/>
          <a:p>
            <a:pPr algn="l" indent="0" marL="0">
              <a:lnSpc>
                <a:spcPct val="160000"/>
              </a:lnSpc>
              <a:buNone/>
            </a:pPr>
            <a:r>
              <a:rPr lang="en-US" sz="1300" dirty="0">
                <a:solidFill>
                  <a:srgbClr val="0F172A"/>
                </a:solidFill>
                <a:latin typeface="Calibri" pitchFamily="34" charset="0"/>
                <a:ea typeface="Calibri" pitchFamily="34" charset="-122"/>
                <a:cs typeface="Calibri" pitchFamily="34" charset="-120"/>
              </a:rPr>
              <a:t>• Relies on teacher intuition and experience for decision-making.
</a:t>
            </a:r>
            <a:endParaRPr lang="en-US" sz="1300" dirty="0"/>
          </a:p>
        </p:txBody>
      </p:sp>
      <p:sp>
        <p:nvSpPr>
          <p:cNvPr id="13" name="Text 11"/>
          <p:cNvSpPr/>
          <p:nvPr/>
        </p:nvSpPr>
        <p:spPr>
          <a:xfrm>
            <a:off x="6349841" y="4444889"/>
            <a:ext cx="4825879" cy="634984"/>
          </a:xfrm>
          <a:prstGeom prst="rect">
            <a:avLst/>
          </a:prstGeom>
          <a:noFill/>
          <a:ln/>
        </p:spPr>
        <p:txBody>
          <a:bodyPr wrap="square" lIns="1016" tIns="1016" rIns="1016" bIns="1016" rtlCol="0" anchor="t"/>
          <a:lstStyle/>
          <a:p>
            <a:pPr algn="l" indent="0" marL="0">
              <a:lnSpc>
                <a:spcPct val="160000"/>
              </a:lnSpc>
              <a:buNone/>
            </a:pPr>
            <a:r>
              <a:rPr lang="en-US" sz="1300" dirty="0">
                <a:solidFill>
                  <a:srgbClr val="0F172A"/>
                </a:solidFill>
                <a:latin typeface="Calibri" pitchFamily="34" charset="0"/>
                <a:ea typeface="Calibri" pitchFamily="34" charset="-122"/>
                <a:cs typeface="Calibri" pitchFamily="34" charset="-120"/>
              </a:rPr>
              <a:t>• May not effectively address diverse learning needs in a single classroom setting.
</a:t>
            </a:r>
            <a:endParaRPr lang="en-US" sz="1300" dirty="0"/>
          </a:p>
        </p:txBody>
      </p:sp>
      <p:sp>
        <p:nvSpPr>
          <p:cNvPr id="14" name="Text 12"/>
          <p:cNvSpPr/>
          <p:nvPr/>
        </p:nvSpPr>
        <p:spPr>
          <a:xfrm>
            <a:off x="6349841" y="5206870"/>
            <a:ext cx="4825879" cy="634984"/>
          </a:xfrm>
          <a:prstGeom prst="rect">
            <a:avLst/>
          </a:prstGeom>
          <a:noFill/>
          <a:ln/>
        </p:spPr>
        <p:txBody>
          <a:bodyPr wrap="square" lIns="1016" tIns="1016" rIns="1016" bIns="1016" rtlCol="0" anchor="t"/>
          <a:lstStyle/>
          <a:p>
            <a:pPr algn="l" indent="0" marL="0">
              <a:lnSpc>
                <a:spcPct val="160000"/>
              </a:lnSpc>
              <a:buNone/>
            </a:pPr>
            <a:r>
              <a:rPr lang="en-US" sz="1300" dirty="0">
                <a:solidFill>
                  <a:srgbClr val="0F172A"/>
                </a:solidFill>
                <a:latin typeface="Calibri" pitchFamily="34" charset="0"/>
                <a:ea typeface="Calibri" pitchFamily="34" charset="-122"/>
                <a:cs typeface="Calibri" pitchFamily="34" charset="-120"/>
              </a:rPr>
              <a:t>• Engagement can be limited due to reliance on lectures and standardized materials.
</a:t>
            </a:r>
            <a:endParaRPr lang="en-US" sz="1300" dirty="0"/>
          </a:p>
        </p:txBody>
      </p:sp>
      <p:pic>
        <p:nvPicPr>
          <p:cNvPr id="15" name="Image 0" descr="http://127.0.0.1:3000/slidemaker_favicon.ico">    </p:cNvPr>
          <p:cNvPicPr>
            <a:picLocks noChangeAspect="1"/>
          </p:cNvPicPr>
          <p:nvPr/>
        </p:nvPicPr>
        <p:blipFill>
          <a:blip r:embed="rId1"/>
          <a:srcRect l="0" r="0" t="0" b="0"/>
          <a:stretch/>
        </p:blipFill>
        <p:spPr>
          <a:xfrm>
            <a:off x="10477238" y="6235544"/>
            <a:ext cx="139697" cy="139697"/>
          </a:xfrm>
          <a:prstGeom prst="rect">
            <a:avLst/>
          </a:prstGeom>
        </p:spPr>
      </p:pic>
      <p:sp>
        <p:nvSpPr>
          <p:cNvPr id="16" name="Text 13"/>
          <p:cNvSpPr/>
          <p:nvPr/>
        </p:nvSpPr>
        <p:spPr>
          <a:xfrm>
            <a:off x="10667733" y="6222844"/>
            <a:ext cx="1079473" cy="380990"/>
          </a:xfrm>
          <a:prstGeom prst="rect">
            <a:avLst/>
          </a:prstGeom>
          <a:noFill/>
          <a:ln/>
        </p:spPr>
        <p:txBody>
          <a:bodyPr wrap="square" lIns="1016" tIns="1016" rIns="1016" bIns="1016" rtlCol="0" anchor="t"/>
          <a:lstStyle/>
          <a:p>
            <a:pPr algn="l" indent="0" marL="0">
              <a:lnSpc>
                <a:spcPct val="120000"/>
              </a:lnSpc>
              <a:buNone/>
            </a:pPr>
            <a:r>
              <a:rPr lang="en-US" sz="900" dirty="0">
                <a:solidFill>
                  <a:srgbClr val="333333"/>
                </a:solidFill>
                <a:latin typeface="Calibri" pitchFamily="34" charset="0"/>
                <a:ea typeface="Calibri" pitchFamily="34" charset="-122"/>
                <a:cs typeface="Calibri" pitchFamily="34" charset="-120"/>
              </a:rPr>
              <a:t>SlideMaker.app</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8F1"/>
        </a:solidFill>
      </p:bgPr>
    </p:bg>
    <p:spTree>
      <p:nvGrpSpPr>
        <p:cNvPr id="1" name=""/>
        <p:cNvGrpSpPr/>
        <p:nvPr/>
      </p:nvGrpSpPr>
      <p:grpSpPr>
        <a:xfrm>
          <a:off x="0" y="0"/>
          <a:ext cx="0" cy="0"/>
          <a:chOff x="0" y="0"/>
          <a:chExt cx="0" cy="0"/>
        </a:xfrm>
      </p:grpSpPr>
      <p:sp>
        <p:nvSpPr>
          <p:cNvPr id="2" name="Text 0"/>
          <p:cNvSpPr/>
          <p:nvPr/>
        </p:nvSpPr>
        <p:spPr>
          <a:xfrm>
            <a:off x="1015975" y="507987"/>
            <a:ext cx="10159746" cy="761981"/>
          </a:xfrm>
          <a:prstGeom prst="rect">
            <a:avLst/>
          </a:prstGeom>
          <a:noFill/>
          <a:ln/>
        </p:spPr>
        <p:txBody>
          <a:bodyPr wrap="square" lIns="1016" tIns="1016" rIns="1016" bIns="1016" rtlCol="0" anchor="t"/>
          <a:lstStyle/>
          <a:p>
            <a:pPr algn="l" indent="0" marL="0">
              <a:lnSpc>
                <a:spcPct val="120000"/>
              </a:lnSpc>
              <a:buNone/>
            </a:pPr>
            <a:r>
              <a:rPr lang="en-US" sz="3200" b="1" dirty="0">
                <a:solidFill>
                  <a:srgbClr val="7C3AED"/>
                </a:solidFill>
                <a:latin typeface="Calibri" pitchFamily="34" charset="0"/>
                <a:ea typeface="Calibri" pitchFamily="34" charset="-122"/>
                <a:cs typeface="Calibri" pitchFamily="34" charset="-120"/>
              </a:rPr>
              <a:t>Frequently Asked Questions
</a:t>
            </a:r>
            <a:endParaRPr lang="en-US" sz="3200" dirty="0"/>
          </a:p>
        </p:txBody>
      </p:sp>
      <p:sp>
        <p:nvSpPr>
          <p:cNvPr id="3" name="Text 1"/>
          <p:cNvSpPr/>
          <p:nvPr/>
        </p:nvSpPr>
        <p:spPr>
          <a:xfrm>
            <a:off x="1015975" y="1523962"/>
            <a:ext cx="10159746" cy="380990"/>
          </a:xfrm>
          <a:prstGeom prst="rect">
            <a:avLst/>
          </a:prstGeom>
          <a:noFill/>
          <a:ln/>
        </p:spPr>
        <p:txBody>
          <a:bodyPr wrap="square" lIns="1016" tIns="1016" rIns="1016" bIns="1016" rtlCol="0" anchor="t"/>
          <a:lstStyle/>
          <a:p>
            <a:pPr algn="l" indent="0" marL="0">
              <a:lnSpc>
                <a:spcPct val="160000"/>
              </a:lnSpc>
              <a:buNone/>
            </a:pPr>
            <a:r>
              <a:rPr lang="en-US" sz="1400" dirty="0">
                <a:solidFill>
                  <a:srgbClr val="0F172A"/>
                </a:solidFill>
                <a:latin typeface="Calibri" pitchFamily="34" charset="0"/>
                <a:ea typeface="Calibri" pitchFamily="34" charset="-122"/>
                <a:cs typeface="Calibri" pitchFamily="34" charset="-120"/>
              </a:rPr>
              <a:t>Q: What are the best AI tools for classrooms?
</a:t>
            </a:r>
            <a:endParaRPr lang="en-US" sz="1400" dirty="0"/>
          </a:p>
        </p:txBody>
      </p:sp>
      <p:sp>
        <p:nvSpPr>
          <p:cNvPr id="4" name="Text 2"/>
          <p:cNvSpPr/>
          <p:nvPr/>
        </p:nvSpPr>
        <p:spPr>
          <a:xfrm>
            <a:off x="1269968" y="1904952"/>
            <a:ext cx="9905752" cy="1422364"/>
          </a:xfrm>
          <a:prstGeom prst="rect">
            <a:avLst/>
          </a:prstGeom>
          <a:noFill/>
          <a:ln/>
        </p:spPr>
        <p:txBody>
          <a:bodyPr wrap="square" lIns="1016" tIns="1016" rIns="1016" bIns="1016" rtlCol="0" anchor="t"/>
          <a:lstStyle/>
          <a:p>
            <a:pPr algn="l" indent="0" marL="0">
              <a:lnSpc>
                <a:spcPct val="160000"/>
              </a:lnSpc>
              <a:buNone/>
            </a:pPr>
            <a:r>
              <a:rPr lang="en-US" sz="1300" dirty="0">
                <a:solidFill>
                  <a:srgbClr val="0F172A"/>
                </a:solidFill>
                <a:latin typeface="Calibri" pitchFamily="34" charset="0"/>
                <a:ea typeface="Calibri" pitchFamily="34" charset="-122"/>
                <a:cs typeface="Calibri" pitchFamily="34" charset="-120"/>
              </a:rPr>
              <a:t>A: Some of the top AI tools include adaptive learning platforms like DreamBox, AI tutoring systems like Carnegie Learning, and assessment tools like Gradescope, which enhance personalized learning experiences.
</a:t>
            </a:r>
            <a:endParaRPr lang="en-US" sz="1300" dirty="0"/>
          </a:p>
        </p:txBody>
      </p:sp>
      <p:sp>
        <p:nvSpPr>
          <p:cNvPr id="5" name="Text 3"/>
          <p:cNvSpPr/>
          <p:nvPr/>
        </p:nvSpPr>
        <p:spPr>
          <a:xfrm>
            <a:off x="1015975" y="2698683"/>
            <a:ext cx="10159746" cy="568946"/>
          </a:xfrm>
          <a:prstGeom prst="rect">
            <a:avLst/>
          </a:prstGeom>
          <a:noFill/>
          <a:ln/>
        </p:spPr>
        <p:txBody>
          <a:bodyPr wrap="square" lIns="1016" tIns="1016" rIns="1016" bIns="1016" rtlCol="0" anchor="t"/>
          <a:lstStyle/>
          <a:p>
            <a:pPr algn="l" indent="0" marL="0">
              <a:lnSpc>
                <a:spcPct val="160000"/>
              </a:lnSpc>
              <a:buNone/>
            </a:pPr>
            <a:r>
              <a:rPr lang="en-US" sz="1400" dirty="0">
                <a:solidFill>
                  <a:srgbClr val="0F172A"/>
                </a:solidFill>
                <a:latin typeface="Calibri" pitchFamily="34" charset="0"/>
                <a:ea typeface="Calibri" pitchFamily="34" charset="-122"/>
                <a:cs typeface="Calibri" pitchFamily="34" charset="-120"/>
              </a:rPr>
              <a:t>Q: How can teachers maintain control over AI applications?
</a:t>
            </a:r>
            <a:endParaRPr lang="en-US" sz="1400" dirty="0"/>
          </a:p>
        </p:txBody>
      </p:sp>
      <p:sp>
        <p:nvSpPr>
          <p:cNvPr id="6" name="Text 4"/>
          <p:cNvSpPr/>
          <p:nvPr/>
        </p:nvSpPr>
        <p:spPr>
          <a:xfrm>
            <a:off x="1269968" y="3079673"/>
            <a:ext cx="9905752" cy="1137892"/>
          </a:xfrm>
          <a:prstGeom prst="rect">
            <a:avLst/>
          </a:prstGeom>
          <a:noFill/>
          <a:ln/>
        </p:spPr>
        <p:txBody>
          <a:bodyPr wrap="square" lIns="1016" tIns="1016" rIns="1016" bIns="1016" rtlCol="0" anchor="t"/>
          <a:lstStyle/>
          <a:p>
            <a:pPr algn="l" indent="0" marL="0">
              <a:lnSpc>
                <a:spcPct val="160000"/>
              </a:lnSpc>
              <a:buNone/>
            </a:pPr>
            <a:r>
              <a:rPr lang="en-US" sz="1300" dirty="0">
                <a:solidFill>
                  <a:srgbClr val="0F172A"/>
                </a:solidFill>
                <a:latin typeface="Calibri" pitchFamily="34" charset="0"/>
                <a:ea typeface="Calibri" pitchFamily="34" charset="-122"/>
                <a:cs typeface="Calibri" pitchFamily="34" charset="-120"/>
              </a:rPr>
              <a:t>A: Teachers can maintain control by setting clear guidelines for AI use, regularly reviewing AI-generated content, and integrating AI tools that allow for teacher oversight and customization.
</a:t>
            </a:r>
            <a:endParaRPr lang="en-US" sz="1300" dirty="0"/>
          </a:p>
        </p:txBody>
      </p:sp>
      <p:sp>
        <p:nvSpPr>
          <p:cNvPr id="7" name="Text 5"/>
          <p:cNvSpPr/>
          <p:nvPr/>
        </p:nvSpPr>
        <p:spPr>
          <a:xfrm>
            <a:off x="1015975" y="3873403"/>
            <a:ext cx="10159746" cy="568946"/>
          </a:xfrm>
          <a:prstGeom prst="rect">
            <a:avLst/>
          </a:prstGeom>
          <a:noFill/>
          <a:ln/>
        </p:spPr>
        <p:txBody>
          <a:bodyPr wrap="square" lIns="1016" tIns="1016" rIns="1016" bIns="1016" rtlCol="0" anchor="t"/>
          <a:lstStyle/>
          <a:p>
            <a:pPr algn="l" indent="0" marL="0">
              <a:lnSpc>
                <a:spcPct val="160000"/>
              </a:lnSpc>
              <a:buNone/>
            </a:pPr>
            <a:r>
              <a:rPr lang="en-US" sz="1400" dirty="0">
                <a:solidFill>
                  <a:srgbClr val="0F172A"/>
                </a:solidFill>
                <a:latin typeface="Calibri" pitchFamily="34" charset="0"/>
                <a:ea typeface="Calibri" pitchFamily="34" charset="-122"/>
                <a:cs typeface="Calibri" pitchFamily="34" charset="-120"/>
              </a:rPr>
              <a:t>Q: What training is necessary for effective AI use?
</a:t>
            </a:r>
            <a:endParaRPr lang="en-US" sz="1400" dirty="0"/>
          </a:p>
        </p:txBody>
      </p:sp>
      <p:sp>
        <p:nvSpPr>
          <p:cNvPr id="8" name="Text 6"/>
          <p:cNvSpPr/>
          <p:nvPr/>
        </p:nvSpPr>
        <p:spPr>
          <a:xfrm>
            <a:off x="1269968" y="4254394"/>
            <a:ext cx="9905752" cy="1137892"/>
          </a:xfrm>
          <a:prstGeom prst="rect">
            <a:avLst/>
          </a:prstGeom>
          <a:noFill/>
          <a:ln/>
        </p:spPr>
        <p:txBody>
          <a:bodyPr wrap="square" lIns="1016" tIns="1016" rIns="1016" bIns="1016" rtlCol="0" anchor="t"/>
          <a:lstStyle/>
          <a:p>
            <a:pPr algn="l" indent="0" marL="0">
              <a:lnSpc>
                <a:spcPct val="160000"/>
              </a:lnSpc>
              <a:buNone/>
            </a:pPr>
            <a:r>
              <a:rPr lang="en-US" sz="1300" dirty="0">
                <a:solidFill>
                  <a:srgbClr val="0F172A"/>
                </a:solidFill>
                <a:latin typeface="Calibri" pitchFamily="34" charset="0"/>
                <a:ea typeface="Calibri" pitchFamily="34" charset="-122"/>
                <a:cs typeface="Calibri" pitchFamily="34" charset="-120"/>
              </a:rPr>
              <a:t>A: Teachers should receive training that covers the functionalities of AI tools, best practices for integration into lessons, and strategies for addressing ethical considerations in AI use.
</a:t>
            </a:r>
            <a:endParaRPr lang="en-US" sz="1300" dirty="0"/>
          </a:p>
        </p:txBody>
      </p:sp>
      <p:sp>
        <p:nvSpPr>
          <p:cNvPr id="9" name="Text 7"/>
          <p:cNvSpPr/>
          <p:nvPr/>
        </p:nvSpPr>
        <p:spPr>
          <a:xfrm>
            <a:off x="1015975" y="5048124"/>
            <a:ext cx="10159746" cy="380990"/>
          </a:xfrm>
          <a:prstGeom prst="rect">
            <a:avLst/>
          </a:prstGeom>
          <a:noFill/>
          <a:ln/>
        </p:spPr>
        <p:txBody>
          <a:bodyPr wrap="square" lIns="1016" tIns="1016" rIns="1016" bIns="1016" rtlCol="0" anchor="t"/>
          <a:lstStyle/>
          <a:p>
            <a:pPr algn="l" indent="0" marL="0">
              <a:lnSpc>
                <a:spcPct val="160000"/>
              </a:lnSpc>
              <a:buNone/>
            </a:pPr>
            <a:r>
              <a:rPr lang="en-US" sz="1400" dirty="0">
                <a:solidFill>
                  <a:srgbClr val="0F172A"/>
                </a:solidFill>
                <a:latin typeface="Calibri" pitchFamily="34" charset="0"/>
                <a:ea typeface="Calibri" pitchFamily="34" charset="-122"/>
                <a:cs typeface="Calibri" pitchFamily="34" charset="-120"/>
              </a:rPr>
              <a:t>Q: How do we ensure data privacy for students?
</a:t>
            </a:r>
            <a:endParaRPr lang="en-US" sz="1400" dirty="0"/>
          </a:p>
        </p:txBody>
      </p:sp>
      <p:sp>
        <p:nvSpPr>
          <p:cNvPr id="10" name="Text 8"/>
          <p:cNvSpPr/>
          <p:nvPr/>
        </p:nvSpPr>
        <p:spPr>
          <a:xfrm>
            <a:off x="1269968" y="5429114"/>
            <a:ext cx="9905752" cy="1422364"/>
          </a:xfrm>
          <a:prstGeom prst="rect">
            <a:avLst/>
          </a:prstGeom>
          <a:noFill/>
          <a:ln/>
        </p:spPr>
        <p:txBody>
          <a:bodyPr wrap="square" lIns="1016" tIns="1016" rIns="1016" bIns="1016" rtlCol="0" anchor="t"/>
          <a:lstStyle/>
          <a:p>
            <a:pPr algn="l" indent="0" marL="0">
              <a:lnSpc>
                <a:spcPct val="160000"/>
              </a:lnSpc>
              <a:buNone/>
            </a:pPr>
            <a:r>
              <a:rPr lang="en-US" sz="1300" dirty="0">
                <a:solidFill>
                  <a:srgbClr val="0F172A"/>
                </a:solidFill>
                <a:latin typeface="Calibri" pitchFamily="34" charset="0"/>
                <a:ea typeface="Calibri" pitchFamily="34" charset="-122"/>
                <a:cs typeface="Calibri" pitchFamily="34" charset="-120"/>
              </a:rPr>
              <a:t>A: To ensure data privacy, schools should select AI tools that comply with regulations like FERPA, conduct regular audits of data practices, and educate staff and students about data security measures.
</a:t>
            </a:r>
            <a:endParaRPr lang="en-US" sz="1300" dirty="0"/>
          </a:p>
        </p:txBody>
      </p:sp>
      <p:pic>
        <p:nvPicPr>
          <p:cNvPr id="11" name="Image 0" descr="http://127.0.0.1:3000/slidemaker_favicon.ico">    </p:cNvPr>
          <p:cNvPicPr>
            <a:picLocks noChangeAspect="1"/>
          </p:cNvPicPr>
          <p:nvPr/>
        </p:nvPicPr>
        <p:blipFill>
          <a:blip r:embed="rId1"/>
          <a:srcRect l="0" r="0" t="0" b="0"/>
          <a:stretch/>
        </p:blipFill>
        <p:spPr>
          <a:xfrm>
            <a:off x="10477238" y="6235544"/>
            <a:ext cx="139697" cy="139697"/>
          </a:xfrm>
          <a:prstGeom prst="rect">
            <a:avLst/>
          </a:prstGeom>
        </p:spPr>
      </p:pic>
      <p:sp>
        <p:nvSpPr>
          <p:cNvPr id="12" name="Text 9"/>
          <p:cNvSpPr/>
          <p:nvPr/>
        </p:nvSpPr>
        <p:spPr>
          <a:xfrm>
            <a:off x="10667733" y="6222844"/>
            <a:ext cx="1079473" cy="380990"/>
          </a:xfrm>
          <a:prstGeom prst="rect">
            <a:avLst/>
          </a:prstGeom>
          <a:noFill/>
          <a:ln/>
        </p:spPr>
        <p:txBody>
          <a:bodyPr wrap="square" lIns="1016" tIns="1016" rIns="1016" bIns="1016" rtlCol="0" anchor="t"/>
          <a:lstStyle/>
          <a:p>
            <a:pPr algn="l" indent="0" marL="0">
              <a:lnSpc>
                <a:spcPct val="120000"/>
              </a:lnSpc>
              <a:buNone/>
            </a:pPr>
            <a:r>
              <a:rPr lang="en-US" sz="900" dirty="0">
                <a:solidFill>
                  <a:srgbClr val="333333"/>
                </a:solidFill>
                <a:latin typeface="Calibri" pitchFamily="34" charset="0"/>
                <a:ea typeface="Calibri" pitchFamily="34" charset="-122"/>
                <a:cs typeface="Calibri" pitchFamily="34" charset="-120"/>
              </a:rPr>
              <a:t>SlideMaker.app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12</Slides>
  <Notes>12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12</vt:i4>
      </vt:variant>
    </vt:vector>
  </HeadingPairs>
  <TitlesOfParts>
    <vt:vector size="15"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2025-12-04T23:59:43Z</dcterms:created>
  <dcterms:modified xsi:type="dcterms:W3CDTF">2025-12-04T23:59:43Z</dcterms:modified>
</cp:coreProperties>
</file>